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761150" cy="9942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B14D25-E539-458F-A9A6-03BFC281E507}">
  <a:tblStyle styleId="{69B14D25-E539-458F-A9A6-03BFC281E5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29837" cy="49885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29761" y="0"/>
            <a:ext cx="2929837" cy="498852"/>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43662"/>
            <a:ext cx="2929837" cy="49885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10c15d6ea_1_31: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10c15d6ea_1_31: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710c15d6ea_1_31: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6eaf22e68_1_9: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6eaf22e68_1_9: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b6eaf22e68_1_9: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10c15d6ea_0_8: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10c15d6ea_0_8: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2710c15d6ea_0_8: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6eaf22e68_1_21: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6eaf22e68_1_21: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b6eaf22e68_1_21: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b82874823_0_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b82874823_0_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db82874823_0_0: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6eaf22e68_1_92: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22" name="Google Shape;222;g2b6eaf22e68_1_92: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10c15d6ea_0_72: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33" name="Google Shape;233;g2710c15d6ea_0_72: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10c15d6ea_0_88: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41" name="Google Shape;241;g2710c15d6ea_0_88: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710c15d6ea_0_56: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50" name="Google Shape;250;g2710c15d6ea_0_56: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3c5a7671b_1_23: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56" name="Google Shape;256;g2c3c5a7671b_1_23: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34e182d40_0_18: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34e182d40_0_18: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2a34e182d40_0_18: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10c15d6ea_1_103: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62" name="Google Shape;262;g2710c15d6ea_1_103: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3c5a7671b_1_45: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68" name="Google Shape;268;g2c3c5a7671b_1_45: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3c5a7671b_1_54: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75" name="Google Shape;275;g2c3c5a7671b_1_54: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6eaf22e68_1_133: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82" name="Google Shape;282;g2b6eaf22e68_1_133: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6eaf22e68_1_113: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88" name="Google Shape;288;g2b6eaf22e68_1_113: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10c15d6ea_1_128: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294" name="Google Shape;294;g2710c15d6ea_1_128: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6eaf22e68_1_107: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300" name="Google Shape;300;g2b6eaf22e68_1_107: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10c15d6ea_1_139: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306" name="Google Shape;306;g2710c15d6ea_1_139: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b6eaf22e68_1_79: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b6eaf22e68_1_79: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b6eaf22e68_1_79: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10c15d6ea_1_148: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10c15d6ea_1_148: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710c15d6ea_1_148: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34e182d40_0_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34e182d40_0_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2a34e182d40_0_0: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6eaf22e68_1_44: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Our future work encompasses several key areas of development. We are committed to enhancing sentiment analysis accuracy through the application of advanced techniques. Data preprocessing will remain a priority to ensure the quality of our input data. Additionally, we will focus on validating the authenticity and reliability of our sentiment analysis model. To enhance accessibility and usability, we plan to create a web API for our sentiment analysis system, allowing for seamless integration and user-friendly access.</a:t>
            </a:r>
            <a:endParaRPr/>
          </a:p>
        </p:txBody>
      </p:sp>
      <p:sp>
        <p:nvSpPr>
          <p:cNvPr id="332" name="Google Shape;332;g2b6eaf22e68_1_44: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6eaf22e68_1_49: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Our future work encompasses several key areas of development. We are committed to enhancing sentiment analysis accuracy through the application of advanced techniques. Data preprocessing will remain a priority to ensure the quality of our input data. Additionally, we will focus on validating the authenticity and reliability of our sentiment analysis model. To enhance accessibility and usability, we plan to create a web API for our sentiment analysis system, allowing for seamless integration and user-friendly access.</a:t>
            </a:r>
            <a:endParaRPr/>
          </a:p>
        </p:txBody>
      </p:sp>
      <p:sp>
        <p:nvSpPr>
          <p:cNvPr id="349" name="Google Shape;349;g2b6eaf22e68_1_49: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6eaf22e68_1_54: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2800"/>
              <a:buFont typeface="Arial"/>
              <a:buNone/>
            </a:pPr>
            <a:r>
              <a:rPr lang="en-US" sz="2800">
                <a:latin typeface="Times New Roman"/>
                <a:ea typeface="Times New Roman"/>
                <a:cs typeface="Times New Roman"/>
                <a:sym typeface="Times New Roman"/>
              </a:rPr>
              <a:t>Our future work encompasses several key areas of development. We are committed to enhancing sentiment analysis accuracy through the application of advanced techniques. Data preprocessing will remain a priority to ensure the quality of our input data. Additionally, we will focus on validating the authenticity and reliability of our sentiment analysis model. To enhance accessibility and usability, we plan to create a web API for our sentiment analysis system, allowing for seamless integration and user-friendly access.</a:t>
            </a:r>
            <a:endParaRPr/>
          </a:p>
        </p:txBody>
      </p:sp>
      <p:sp>
        <p:nvSpPr>
          <p:cNvPr id="355" name="Google Shape;355;g2b6eaf22e68_1_54: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b6eaf22e68_1_36: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b6eaf22e68_1_36: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2b6eaf22e68_1_36: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4149f82fe_0_19: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284149f82fe_0_19: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84149f82fe_0_27: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284149f82fe_0_27: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4149f82fe_0_106: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84149f82fe_0_106: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4149f82fe_0_14: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1100"/>
              <a:buFont typeface="Arial"/>
              <a:buNone/>
            </a:pPr>
            <a:r>
              <a:rPr lang="en-US" sz="2600">
                <a:latin typeface="Times New Roman"/>
                <a:ea typeface="Times New Roman"/>
                <a:cs typeface="Times New Roman"/>
                <a:sym typeface="Times New Roman"/>
              </a:rPr>
              <a:t>Data preprocessing is a </a:t>
            </a:r>
            <a:r>
              <a:rPr b="1" lang="en-US" sz="2600">
                <a:latin typeface="Times New Roman"/>
                <a:ea typeface="Times New Roman"/>
                <a:cs typeface="Times New Roman"/>
                <a:sym typeface="Times New Roman"/>
              </a:rPr>
              <a:t>crucial step</a:t>
            </a:r>
            <a:r>
              <a:rPr lang="en-US" sz="2600">
                <a:latin typeface="Times New Roman"/>
                <a:ea typeface="Times New Roman"/>
                <a:cs typeface="Times New Roman"/>
                <a:sym typeface="Times New Roman"/>
              </a:rPr>
              <a:t> in preparing text data for sentiment analysis or any natural language processing (NLP) task. The steps mentioned ahead are common preprocessing techniques, and they can help improve the quality of your data before feeding it into a machine learning model. </a:t>
            </a:r>
            <a:endParaRPr/>
          </a:p>
        </p:txBody>
      </p:sp>
      <p:sp>
        <p:nvSpPr>
          <p:cNvPr id="143" name="Google Shape;143;g284149f82fe_0_14: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34e182d40_0_12: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34e182d40_0_12: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a34e182d40_0_12: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
        <p:nvSpPr>
          <p:cNvPr id="25" name="Google Shape;25;p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8" name="Google Shape;28;p2"/>
          <p:cNvSpPr txBox="1"/>
          <p:nvPr>
            <p:ph type="title"/>
          </p:nvPr>
        </p:nvSpPr>
        <p:spPr>
          <a:xfrm>
            <a:off x="1089764" y="214816"/>
            <a:ext cx="9870510" cy="87495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930B0B"/>
              </a:buClr>
              <a:buSzPts val="3600"/>
              <a:buFont typeface="Times New Roman"/>
              <a:buNone/>
              <a:defRPr b="0" i="0" sz="3600" u="none" cap="none" strike="noStrik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2"/>
          <p:cNvSpPr txBox="1"/>
          <p:nvPr>
            <p:ph idx="1" type="body"/>
          </p:nvPr>
        </p:nvSpPr>
        <p:spPr>
          <a:xfrm>
            <a:off x="546970" y="1324628"/>
            <a:ext cx="109728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Calibri"/>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3" name="Google Shape;73;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4" name="Google Shape;74;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5" name="Google Shape;85;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9" name="Shape 89"/>
        <p:cNvGrpSpPr/>
        <p:nvPr/>
      </p:nvGrpSpPr>
      <p:grpSpPr>
        <a:xfrm>
          <a:off x="0" y="0"/>
          <a:ext cx="0" cy="0"/>
          <a:chOff x="0" y="0"/>
          <a:chExt cx="0" cy="0"/>
        </a:xfrm>
      </p:grpSpPr>
      <p:sp>
        <p:nvSpPr>
          <p:cNvPr id="90" name="Google Shape;90;p14"/>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91" name="Shape 91"/>
        <p:cNvGrpSpPr/>
        <p:nvPr/>
      </p:nvGrpSpPr>
      <p:grpSpPr>
        <a:xfrm>
          <a:off x="0" y="0"/>
          <a:ext cx="0" cy="0"/>
          <a:chOff x="0" y="0"/>
          <a:chExt cx="0" cy="0"/>
        </a:xfrm>
      </p:grpSpPr>
      <p:sp>
        <p:nvSpPr>
          <p:cNvPr id="92" name="Google Shape;92;p15"/>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0" name="Shape 30"/>
        <p:cNvGrpSpPr/>
        <p:nvPr/>
      </p:nvGrpSpPr>
      <p:grpSpPr>
        <a:xfrm>
          <a:off x="0" y="0"/>
          <a:ext cx="0" cy="0"/>
          <a:chOff x="0" y="0"/>
          <a:chExt cx="0" cy="0"/>
        </a:xfrm>
      </p:grpSpPr>
      <p:sp>
        <p:nvSpPr>
          <p:cNvPr id="31" name="Google Shape;31;p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34" name="Google Shape;34;p3"/>
          <p:cNvSpPr txBox="1"/>
          <p:nvPr>
            <p:ph idx="1" type="body"/>
          </p:nvPr>
        </p:nvSpPr>
        <p:spPr>
          <a:xfrm>
            <a:off x="546970" y="1324628"/>
            <a:ext cx="109728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Calibri"/>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5" name="Shape 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9" name="Google Shape;39;p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 name="Shape 42"/>
        <p:cNvGrpSpPr/>
        <p:nvPr/>
      </p:nvGrpSpPr>
      <p:grpSpPr>
        <a:xfrm>
          <a:off x="0" y="0"/>
          <a:ext cx="0" cy="0"/>
          <a:chOff x="0" y="0"/>
          <a:chExt cx="0" cy="0"/>
        </a:xfrm>
      </p:grpSpPr>
      <p:sp>
        <p:nvSpPr>
          <p:cNvPr id="43" name="Google Shape;43;p6"/>
          <p:cNvSpPr txBox="1"/>
          <p:nvPr>
            <p:ph type="title"/>
          </p:nvPr>
        </p:nvSpPr>
        <p:spPr>
          <a:xfrm>
            <a:off x="1089764" y="214816"/>
            <a:ext cx="9870510" cy="87495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930B0B"/>
              </a:buClr>
              <a:buSzPts val="3600"/>
              <a:buFont typeface="Times New Roman"/>
              <a:buNone/>
              <a:defRPr b="0" i="0" sz="3600" u="none" cap="none" strike="noStrik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6"/>
          <p:cNvSpPr txBox="1"/>
          <p:nvPr>
            <p:ph idx="1" type="body"/>
          </p:nvPr>
        </p:nvSpPr>
        <p:spPr>
          <a:xfrm>
            <a:off x="526093" y="1189973"/>
            <a:ext cx="10997852" cy="489930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35280" lvl="1" marL="914400" marR="0" rtl="0" algn="l">
              <a:lnSpc>
                <a:spcPct val="90000"/>
              </a:lnSpc>
              <a:spcBef>
                <a:spcPts val="500"/>
              </a:spcBef>
              <a:spcAft>
                <a:spcPts val="0"/>
              </a:spcAft>
              <a:buClr>
                <a:srgbClr val="C55A11"/>
              </a:buClr>
              <a:buSzPts val="168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317500" lvl="2" marL="1371600" marR="0" rtl="0" algn="l">
              <a:lnSpc>
                <a:spcPct val="90000"/>
              </a:lnSpc>
              <a:spcBef>
                <a:spcPts val="500"/>
              </a:spcBef>
              <a:spcAft>
                <a:spcPts val="0"/>
              </a:spcAft>
              <a:buClr>
                <a:srgbClr val="8D4427"/>
              </a:buClr>
              <a:buSzPts val="14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7"/>
          <p:cNvSpPr txBox="1"/>
          <p:nvPr>
            <p:ph idx="1" type="body"/>
          </p:nvPr>
        </p:nvSpPr>
        <p:spPr>
          <a:xfrm>
            <a:off x="676949" y="1606006"/>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5.png"/><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4.jp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19" Type="http://schemas.openxmlformats.org/officeDocument/2006/relationships/theme" Target="../theme/theme2.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1531257" y="294320"/>
            <a:ext cx="9129486" cy="73796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11" name="Google Shape;11;p1"/>
          <p:cNvSpPr txBox="1"/>
          <p:nvPr/>
        </p:nvSpPr>
        <p:spPr>
          <a:xfrm>
            <a:off x="432520" y="6373653"/>
            <a:ext cx="1941286" cy="3651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400" u="none" cap="none" strike="noStrike">
                <a:solidFill>
                  <a:schemeClr val="lt1"/>
                </a:solidFill>
                <a:latin typeface="Times New Roman"/>
                <a:ea typeface="Times New Roman"/>
                <a:cs typeface="Times New Roman"/>
                <a:sym typeface="Times New Roman"/>
              </a:rPr>
              <a:t>7/21/2020</a:t>
            </a:r>
            <a:endParaRPr b="1" i="0" sz="1400" u="none" cap="none" strike="noStrike">
              <a:solidFill>
                <a:schemeClr val="lt1"/>
              </a:solidFill>
              <a:latin typeface="Times New Roman"/>
              <a:ea typeface="Times New Roman"/>
              <a:cs typeface="Times New Roman"/>
              <a:sym typeface="Times New Roman"/>
            </a:endParaRPr>
          </a:p>
        </p:txBody>
      </p:sp>
      <p:sp>
        <p:nvSpPr>
          <p:cNvPr id="12" name="Google Shape;12;p1"/>
          <p:cNvSpPr txBox="1"/>
          <p:nvPr/>
        </p:nvSpPr>
        <p:spPr>
          <a:xfrm>
            <a:off x="10986931" y="6347050"/>
            <a:ext cx="801914" cy="3651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fld id="{00000000-1234-1234-1234-123412341234}" type="slidenum">
              <a:rPr b="1" i="0" lang="en-US" sz="1400" u="none" cap="none" strike="noStrike">
                <a:solidFill>
                  <a:schemeClr val="lt1"/>
                </a:solidFill>
                <a:latin typeface="Times New Roman"/>
                <a:ea typeface="Times New Roman"/>
                <a:cs typeface="Times New Roman"/>
                <a:sym typeface="Times New Roman"/>
              </a:rPr>
              <a:t>‹#›</a:t>
            </a:fld>
            <a:endParaRPr b="1" i="0" sz="1400" u="none" cap="none" strike="noStrike">
              <a:solidFill>
                <a:schemeClr val="lt1"/>
              </a:solidFill>
              <a:latin typeface="Times New Roman"/>
              <a:ea typeface="Times New Roman"/>
              <a:cs typeface="Times New Roman"/>
              <a:sym typeface="Times New Roman"/>
            </a:endParaRPr>
          </a:p>
        </p:txBody>
      </p:sp>
      <p:cxnSp>
        <p:nvCxnSpPr>
          <p:cNvPr id="13" name="Google Shape;13;p1"/>
          <p:cNvCxnSpPr/>
          <p:nvPr/>
        </p:nvCxnSpPr>
        <p:spPr>
          <a:xfrm>
            <a:off x="231906" y="524442"/>
            <a:ext cx="20026" cy="5873873"/>
          </a:xfrm>
          <a:prstGeom prst="straightConnector1">
            <a:avLst/>
          </a:prstGeom>
          <a:noFill/>
          <a:ln cap="flat" cmpd="sng" w="9525">
            <a:solidFill>
              <a:schemeClr val="accent2"/>
            </a:solidFill>
            <a:prstDash val="solid"/>
            <a:miter lim="800000"/>
            <a:headEnd len="sm" w="sm" type="none"/>
            <a:tailEnd len="sm" w="sm" type="none"/>
          </a:ln>
        </p:spPr>
      </p:cxnSp>
      <p:cxnSp>
        <p:nvCxnSpPr>
          <p:cNvPr id="14" name="Google Shape;14;p1"/>
          <p:cNvCxnSpPr/>
          <p:nvPr/>
        </p:nvCxnSpPr>
        <p:spPr>
          <a:xfrm>
            <a:off x="11945042" y="135448"/>
            <a:ext cx="19165" cy="6100958"/>
          </a:xfrm>
          <a:prstGeom prst="straightConnector1">
            <a:avLst/>
          </a:prstGeom>
          <a:noFill/>
          <a:ln cap="flat" cmpd="sng" w="9525">
            <a:solidFill>
              <a:schemeClr val="accent2"/>
            </a:solidFill>
            <a:prstDash val="solid"/>
            <a:miter lim="800000"/>
            <a:headEnd len="sm" w="sm" type="none"/>
            <a:tailEnd len="sm" w="sm" type="none"/>
          </a:ln>
        </p:spPr>
      </p:cxnSp>
      <p:cxnSp>
        <p:nvCxnSpPr>
          <p:cNvPr id="15" name="Google Shape;15;p1"/>
          <p:cNvCxnSpPr/>
          <p:nvPr/>
        </p:nvCxnSpPr>
        <p:spPr>
          <a:xfrm>
            <a:off x="572366" y="135448"/>
            <a:ext cx="11382258" cy="0"/>
          </a:xfrm>
          <a:prstGeom prst="straightConnector1">
            <a:avLst/>
          </a:prstGeom>
          <a:noFill/>
          <a:ln cap="flat" cmpd="sng" w="9525">
            <a:solidFill>
              <a:schemeClr val="accent2"/>
            </a:solidFill>
            <a:prstDash val="solid"/>
            <a:miter lim="800000"/>
            <a:headEnd len="sm" w="sm" type="none"/>
            <a:tailEnd len="sm" w="sm" type="none"/>
          </a:ln>
        </p:spPr>
      </p:cxnSp>
      <p:cxnSp>
        <p:nvCxnSpPr>
          <p:cNvPr id="16" name="Google Shape;16;p1"/>
          <p:cNvCxnSpPr/>
          <p:nvPr/>
        </p:nvCxnSpPr>
        <p:spPr>
          <a:xfrm>
            <a:off x="251932" y="6398315"/>
            <a:ext cx="320400" cy="293100"/>
          </a:xfrm>
          <a:prstGeom prst="curvedConnector3">
            <a:avLst>
              <a:gd fmla="val 50000" name="adj1"/>
            </a:avLst>
          </a:prstGeom>
          <a:noFill/>
          <a:ln cap="flat" cmpd="sng" w="9525">
            <a:solidFill>
              <a:schemeClr val="accent2"/>
            </a:solidFill>
            <a:prstDash val="solid"/>
            <a:miter lim="800000"/>
            <a:headEnd len="sm" w="sm" type="none"/>
            <a:tailEnd len="sm" w="sm" type="none"/>
          </a:ln>
        </p:spPr>
      </p:cxnSp>
      <p:cxnSp>
        <p:nvCxnSpPr>
          <p:cNvPr id="17" name="Google Shape;17;p1"/>
          <p:cNvCxnSpPr/>
          <p:nvPr/>
        </p:nvCxnSpPr>
        <p:spPr>
          <a:xfrm rot="5400000">
            <a:off x="11558309" y="6285306"/>
            <a:ext cx="454800" cy="357000"/>
          </a:xfrm>
          <a:prstGeom prst="curvedConnector3">
            <a:avLst>
              <a:gd fmla="val 50000" name="adj1"/>
            </a:avLst>
          </a:prstGeom>
          <a:noFill/>
          <a:ln cap="flat" cmpd="sng" w="9525">
            <a:solidFill>
              <a:schemeClr val="accent2"/>
            </a:solidFill>
            <a:prstDash val="solid"/>
            <a:miter lim="800000"/>
            <a:headEnd len="sm" w="sm" type="none"/>
            <a:tailEnd len="sm" w="sm" type="none"/>
          </a:ln>
        </p:spPr>
      </p:cxnSp>
      <p:pic>
        <p:nvPicPr>
          <p:cNvPr id="18" name="Google Shape;18;p1"/>
          <p:cNvPicPr preferRelativeResize="0"/>
          <p:nvPr/>
        </p:nvPicPr>
        <p:blipFill rotWithShape="1">
          <a:blip r:embed="rId1">
            <a:alphaModFix/>
          </a:blip>
          <a:srcRect b="0" l="0" r="0" t="0"/>
          <a:stretch/>
        </p:blipFill>
        <p:spPr>
          <a:xfrm>
            <a:off x="605" y="135448"/>
            <a:ext cx="566958" cy="6722552"/>
          </a:xfrm>
          <a:prstGeom prst="rect">
            <a:avLst/>
          </a:prstGeom>
          <a:noFill/>
          <a:ln>
            <a:noFill/>
          </a:ln>
        </p:spPr>
      </p:pic>
      <p:pic>
        <p:nvPicPr>
          <p:cNvPr id="19" name="Google Shape;19;p1"/>
          <p:cNvPicPr preferRelativeResize="0"/>
          <p:nvPr/>
        </p:nvPicPr>
        <p:blipFill rotWithShape="1">
          <a:blip r:embed="rId2">
            <a:alphaModFix/>
          </a:blip>
          <a:srcRect b="0" l="0" r="0" t="0"/>
          <a:stretch/>
        </p:blipFill>
        <p:spPr>
          <a:xfrm>
            <a:off x="572783" y="135448"/>
            <a:ext cx="204457" cy="5305232"/>
          </a:xfrm>
          <a:prstGeom prst="rect">
            <a:avLst/>
          </a:prstGeom>
          <a:noFill/>
          <a:ln>
            <a:noFill/>
          </a:ln>
        </p:spPr>
      </p:pic>
      <p:pic>
        <p:nvPicPr>
          <p:cNvPr descr="A close up of a sign&#10;&#10;Description automatically generated" id="20" name="Google Shape;20;p1"/>
          <p:cNvPicPr preferRelativeResize="0"/>
          <p:nvPr/>
        </p:nvPicPr>
        <p:blipFill rotWithShape="1">
          <a:blip r:embed="rId3">
            <a:alphaModFix/>
          </a:blip>
          <a:srcRect b="0" l="0" r="0" t="0"/>
          <a:stretch/>
        </p:blipFill>
        <p:spPr>
          <a:xfrm>
            <a:off x="11095526" y="6043824"/>
            <a:ext cx="868683" cy="647487"/>
          </a:xfrm>
          <a:prstGeom prst="rect">
            <a:avLst/>
          </a:prstGeom>
          <a:noFill/>
          <a:ln>
            <a:noFill/>
          </a:ln>
        </p:spPr>
      </p:pic>
      <p:pic>
        <p:nvPicPr>
          <p:cNvPr descr="A picture containing drawing&#10;&#10;Description automatically generated" id="21" name="Google Shape;21;p1"/>
          <p:cNvPicPr preferRelativeResize="0"/>
          <p:nvPr/>
        </p:nvPicPr>
        <p:blipFill rotWithShape="1">
          <a:blip r:embed="rId4">
            <a:alphaModFix/>
          </a:blip>
          <a:srcRect b="0" l="0" r="0" t="0"/>
          <a:stretch/>
        </p:blipFill>
        <p:spPr>
          <a:xfrm>
            <a:off x="605" y="6214968"/>
            <a:ext cx="2655568" cy="663892"/>
          </a:xfrm>
          <a:prstGeom prst="rect">
            <a:avLst/>
          </a:prstGeom>
          <a:noFill/>
          <a:ln>
            <a:noFill/>
          </a:ln>
        </p:spPr>
      </p:pic>
      <p:pic>
        <p:nvPicPr>
          <p:cNvPr id="22" name="Google Shape;22;p1"/>
          <p:cNvPicPr preferRelativeResize="0"/>
          <p:nvPr/>
        </p:nvPicPr>
        <p:blipFill rotWithShape="1">
          <a:blip r:embed="rId1">
            <a:alphaModFix/>
          </a:blip>
          <a:srcRect b="0" l="0" r="0" t="0"/>
          <a:stretch/>
        </p:blipFill>
        <p:spPr>
          <a:xfrm rot="5400000">
            <a:off x="6714494" y="2503271"/>
            <a:ext cx="385984" cy="8376080"/>
          </a:xfrm>
          <a:prstGeom prst="rect">
            <a:avLst/>
          </a:prstGeom>
          <a:noFill/>
          <a:ln>
            <a:noFill/>
          </a:ln>
        </p:spPr>
      </p:pic>
      <p:pic>
        <p:nvPicPr>
          <p:cNvPr id="23" name="Google Shape;23;p1"/>
          <p:cNvPicPr preferRelativeResize="0"/>
          <p:nvPr/>
        </p:nvPicPr>
        <p:blipFill rotWithShape="1">
          <a:blip r:embed="rId2">
            <a:alphaModFix/>
          </a:blip>
          <a:srcRect b="0" l="0" r="0" t="0"/>
          <a:stretch/>
        </p:blipFill>
        <p:spPr>
          <a:xfrm rot="5400000">
            <a:off x="6820534" y="2236938"/>
            <a:ext cx="173904" cy="837607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19.png"/><Relationship Id="rId7" Type="http://schemas.openxmlformats.org/officeDocument/2006/relationships/image" Target="../media/image13.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jpg"/><Relationship Id="rId4" Type="http://schemas.openxmlformats.org/officeDocument/2006/relationships/image" Target="../media/image43.jpg"/><Relationship Id="rId5"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46.png"/><Relationship Id="rId7" Type="http://schemas.openxmlformats.org/officeDocument/2006/relationships/image" Target="../media/image42.png"/><Relationship Id="rId8"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ieeexplore.ieee.org/document/9399630/" TargetMode="External"/><Relationship Id="rId4" Type="http://schemas.openxmlformats.org/officeDocument/2006/relationships/hyperlink" Target="https://ieeexplore.ieee.org/document/8768774/" TargetMode="External"/><Relationship Id="rId9" Type="http://schemas.openxmlformats.org/officeDocument/2006/relationships/hyperlink" Target="https://packaging.python.org/en/latest/tutorials/installing-packages/" TargetMode="External"/><Relationship Id="rId5" Type="http://schemas.openxmlformats.org/officeDocument/2006/relationships/hyperlink" Target="https://ieeexplore.ieee.org/document/9301194/" TargetMode="External"/><Relationship Id="rId6" Type="http://schemas.openxmlformats.org/officeDocument/2006/relationships/hyperlink" Target="https://ieeexplore.ieee.org/document/7785373/" TargetMode="External"/><Relationship Id="rId7" Type="http://schemas.openxmlformats.org/officeDocument/2006/relationships/hyperlink" Target="https://www.analyticsvidhya.com/blog/2022/01/sentiment-analysis-with-lstm/" TargetMode="External"/><Relationship Id="rId8" Type="http://schemas.openxmlformats.org/officeDocument/2006/relationships/hyperlink" Target="https://jupyter.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nvSpPr>
        <p:spPr>
          <a:xfrm>
            <a:off x="1187125" y="120027"/>
            <a:ext cx="9946200" cy="1200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cap="small">
                <a:solidFill>
                  <a:srgbClr val="930B0B"/>
                </a:solidFill>
                <a:latin typeface="Times New Roman"/>
                <a:ea typeface="Times New Roman"/>
                <a:cs typeface="Times New Roman"/>
                <a:sym typeface="Times New Roman"/>
              </a:rPr>
              <a:t>K J Somaiya College of Engineering, Mumbai-77</a:t>
            </a:r>
            <a:endParaRPr>
              <a:solidFill>
                <a:srgbClr val="930B0B"/>
              </a:solidFill>
            </a:endParaRPr>
          </a:p>
          <a:p>
            <a:pPr indent="0" lvl="0" marL="0" marR="0" rtl="0" algn="ctr">
              <a:spcBef>
                <a:spcPts val="0"/>
              </a:spcBef>
              <a:spcAft>
                <a:spcPts val="0"/>
              </a:spcAft>
              <a:buNone/>
            </a:pPr>
            <a:r>
              <a:rPr b="1" lang="en-US" sz="2400" cap="small">
                <a:solidFill>
                  <a:srgbClr val="930B0B"/>
                </a:solidFill>
                <a:latin typeface="Times New Roman"/>
                <a:ea typeface="Times New Roman"/>
                <a:cs typeface="Times New Roman"/>
                <a:sym typeface="Times New Roman"/>
              </a:rPr>
              <a:t>(Constituent college of Somaiya Vidyavihar University)</a:t>
            </a:r>
            <a:endParaRPr>
              <a:solidFill>
                <a:srgbClr val="930B0B"/>
              </a:solidFill>
            </a:endParaRPr>
          </a:p>
          <a:p>
            <a:pPr indent="0" lvl="0" marL="0" marR="0" rtl="0" algn="ctr">
              <a:spcBef>
                <a:spcPts val="0"/>
              </a:spcBef>
              <a:spcAft>
                <a:spcPts val="0"/>
              </a:spcAft>
              <a:buNone/>
            </a:pPr>
            <a:r>
              <a:t/>
            </a:r>
            <a:endParaRPr b="1" sz="2400">
              <a:solidFill>
                <a:srgbClr val="930B0B"/>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400">
              <a:solidFill>
                <a:srgbClr val="930B0B"/>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400">
              <a:solidFill>
                <a:srgbClr val="930B0B"/>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3900">
                <a:solidFill>
                  <a:srgbClr val="930B0B"/>
                </a:solidFill>
                <a:latin typeface="Times New Roman"/>
                <a:ea typeface="Times New Roman"/>
                <a:cs typeface="Times New Roman"/>
                <a:sym typeface="Times New Roman"/>
              </a:rPr>
              <a:t>Sentiment AI: Twitter Sentiment Analysis</a:t>
            </a:r>
            <a:endParaRPr sz="2900">
              <a:solidFill>
                <a:srgbClr val="930B0B"/>
              </a:solidFill>
            </a:endParaRPr>
          </a:p>
          <a:p>
            <a:pPr indent="0" lvl="0" marL="0" marR="0" rtl="0" algn="ctr">
              <a:spcBef>
                <a:spcPts val="0"/>
              </a:spcBef>
              <a:spcAft>
                <a:spcPts val="0"/>
              </a:spcAft>
              <a:buNone/>
            </a:pPr>
            <a:r>
              <a:t/>
            </a:r>
            <a:endParaRPr b="1" sz="2400">
              <a:solidFill>
                <a:srgbClr val="930B0B"/>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000">
              <a:solidFill>
                <a:srgbClr val="930B0B"/>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000">
              <a:solidFill>
                <a:srgbClr val="930B0B"/>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000">
              <a:solidFill>
                <a:srgbClr val="930B0B"/>
              </a:solidFill>
              <a:latin typeface="Times New Roman"/>
              <a:ea typeface="Times New Roman"/>
              <a:cs typeface="Times New Roman"/>
              <a:sym typeface="Times New Roman"/>
            </a:endParaRPr>
          </a:p>
        </p:txBody>
      </p:sp>
      <p:sp>
        <p:nvSpPr>
          <p:cNvPr id="98" name="Google Shape;98;p16"/>
          <p:cNvSpPr txBox="1"/>
          <p:nvPr/>
        </p:nvSpPr>
        <p:spPr>
          <a:xfrm>
            <a:off x="1005625" y="4863250"/>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C00000"/>
                </a:solidFill>
                <a:latin typeface="Times New Roman"/>
                <a:ea typeface="Times New Roman"/>
                <a:cs typeface="Times New Roman"/>
                <a:sym typeface="Times New Roman"/>
              </a:rPr>
              <a:t>Presented by: </a:t>
            </a:r>
            <a:endParaRPr b="1" sz="2200">
              <a:solidFill>
                <a:srgbClr val="C00000"/>
              </a:solidFill>
              <a:latin typeface="Times New Roman"/>
              <a:ea typeface="Times New Roman"/>
              <a:cs typeface="Times New Roman"/>
              <a:sym typeface="Times New Roman"/>
            </a:endParaRPr>
          </a:p>
          <a:p>
            <a:pPr indent="0" lvl="0" marL="0" rtl="0" algn="l">
              <a:spcBef>
                <a:spcPts val="0"/>
              </a:spcBef>
              <a:spcAft>
                <a:spcPts val="0"/>
              </a:spcAft>
              <a:buNone/>
            </a:pPr>
            <a:r>
              <a:rPr b="1" lang="en-US" sz="2200">
                <a:solidFill>
                  <a:srgbClr val="002060"/>
                </a:solidFill>
                <a:latin typeface="Times New Roman"/>
                <a:ea typeface="Times New Roman"/>
                <a:cs typeface="Times New Roman"/>
                <a:sym typeface="Times New Roman"/>
              </a:rPr>
              <a:t>Ehsaas Sam</a:t>
            </a:r>
            <a:endParaRPr b="1" sz="2200">
              <a:solidFill>
                <a:srgbClr val="002060"/>
              </a:solidFill>
              <a:latin typeface="Times New Roman"/>
              <a:ea typeface="Times New Roman"/>
              <a:cs typeface="Times New Roman"/>
              <a:sym typeface="Times New Roman"/>
            </a:endParaRPr>
          </a:p>
          <a:p>
            <a:pPr indent="0" lvl="0" marL="0" rtl="0" algn="l">
              <a:spcBef>
                <a:spcPts val="0"/>
              </a:spcBef>
              <a:spcAft>
                <a:spcPts val="0"/>
              </a:spcAft>
              <a:buNone/>
            </a:pPr>
            <a:r>
              <a:rPr b="1" lang="en-US" sz="2200">
                <a:solidFill>
                  <a:srgbClr val="002060"/>
                </a:solidFill>
                <a:latin typeface="Times New Roman"/>
                <a:ea typeface="Times New Roman"/>
                <a:cs typeface="Times New Roman"/>
                <a:sym typeface="Times New Roman"/>
              </a:rPr>
              <a:t>Khushi Choudhary</a:t>
            </a:r>
            <a:endParaRPr sz="1600">
              <a:solidFill>
                <a:srgbClr val="002060"/>
              </a:solidFill>
            </a:endParaRPr>
          </a:p>
        </p:txBody>
      </p:sp>
      <p:sp>
        <p:nvSpPr>
          <p:cNvPr id="99" name="Google Shape;99;p16"/>
          <p:cNvSpPr txBox="1"/>
          <p:nvPr/>
        </p:nvSpPr>
        <p:spPr>
          <a:xfrm>
            <a:off x="7966600" y="4863250"/>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C00000"/>
                </a:solidFill>
                <a:latin typeface="Times New Roman"/>
                <a:ea typeface="Times New Roman"/>
                <a:cs typeface="Times New Roman"/>
                <a:sym typeface="Times New Roman"/>
              </a:rPr>
              <a:t>Guided by: </a:t>
            </a:r>
            <a:endParaRPr b="1" sz="2200">
              <a:solidFill>
                <a:srgbClr val="C00000"/>
              </a:solidFill>
              <a:latin typeface="Times New Roman"/>
              <a:ea typeface="Times New Roman"/>
              <a:cs typeface="Times New Roman"/>
              <a:sym typeface="Times New Roman"/>
            </a:endParaRPr>
          </a:p>
          <a:p>
            <a:pPr indent="0" lvl="0" marL="0" rtl="0" algn="l">
              <a:spcBef>
                <a:spcPts val="0"/>
              </a:spcBef>
              <a:spcAft>
                <a:spcPts val="0"/>
              </a:spcAft>
              <a:buNone/>
            </a:pPr>
            <a:r>
              <a:rPr b="1" lang="en-US" sz="2200">
                <a:solidFill>
                  <a:srgbClr val="002060"/>
                </a:solidFill>
                <a:latin typeface="Times New Roman"/>
                <a:ea typeface="Times New Roman"/>
                <a:cs typeface="Times New Roman"/>
                <a:sym typeface="Times New Roman"/>
              </a:rPr>
              <a:t>Prof. Sushma Kadge</a:t>
            </a:r>
            <a:endParaRPr b="1" sz="2200">
              <a:solidFill>
                <a:srgbClr val="002060"/>
              </a:solidFill>
              <a:latin typeface="Times New Roman"/>
              <a:ea typeface="Times New Roman"/>
              <a:cs typeface="Times New Roman"/>
              <a:sym typeface="Times New Roman"/>
            </a:endParaRPr>
          </a:p>
          <a:p>
            <a:pPr indent="0" lvl="0" marL="0" rtl="0" algn="l">
              <a:spcBef>
                <a:spcPts val="0"/>
              </a:spcBef>
              <a:spcAft>
                <a:spcPts val="0"/>
              </a:spcAft>
              <a:buNone/>
            </a:pPr>
            <a:r>
              <a:rPr b="1" lang="en-US" sz="2200">
                <a:solidFill>
                  <a:srgbClr val="002060"/>
                </a:solidFill>
                <a:latin typeface="Times New Roman"/>
                <a:ea typeface="Times New Roman"/>
                <a:cs typeface="Times New Roman"/>
                <a:sym typeface="Times New Roman"/>
              </a:rPr>
              <a:t>Dr. Sudha Gupta</a:t>
            </a:r>
            <a:endParaRPr b="1" sz="2200">
              <a:solidFill>
                <a:srgbClr val="002060"/>
              </a:solidFill>
              <a:latin typeface="Times New Roman"/>
              <a:ea typeface="Times New Roman"/>
              <a:cs typeface="Times New Roman"/>
              <a:sym typeface="Times New Roman"/>
            </a:endParaRPr>
          </a:p>
        </p:txBody>
      </p:sp>
      <p:pic>
        <p:nvPicPr>
          <p:cNvPr id="100" name="Google Shape;100;p16"/>
          <p:cNvPicPr preferRelativeResize="0"/>
          <p:nvPr/>
        </p:nvPicPr>
        <p:blipFill>
          <a:blip r:embed="rId3">
            <a:alphaModFix/>
          </a:blip>
          <a:stretch>
            <a:fillRect/>
          </a:stretch>
        </p:blipFill>
        <p:spPr>
          <a:xfrm>
            <a:off x="4783625" y="3112775"/>
            <a:ext cx="1312375" cy="1079125"/>
          </a:xfrm>
          <a:prstGeom prst="rect">
            <a:avLst/>
          </a:prstGeom>
          <a:noFill/>
          <a:ln>
            <a:noFill/>
          </a:ln>
        </p:spPr>
      </p:pic>
      <p:pic>
        <p:nvPicPr>
          <p:cNvPr id="101" name="Google Shape;101;p16"/>
          <p:cNvPicPr preferRelativeResize="0"/>
          <p:nvPr/>
        </p:nvPicPr>
        <p:blipFill>
          <a:blip r:embed="rId4">
            <a:alphaModFix/>
          </a:blip>
          <a:stretch>
            <a:fillRect/>
          </a:stretch>
        </p:blipFill>
        <p:spPr>
          <a:xfrm>
            <a:off x="6410251" y="3052038"/>
            <a:ext cx="1200599" cy="1200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1089764" y="214816"/>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Formulas</a:t>
            </a:r>
            <a:r>
              <a:rPr b="1" lang="en-US"/>
              <a:t> Used - LSTM</a:t>
            </a:r>
            <a:endParaRPr b="1"/>
          </a:p>
        </p:txBody>
      </p:sp>
      <p:sp>
        <p:nvSpPr>
          <p:cNvPr id="165" name="Google Shape;165;p25"/>
          <p:cNvSpPr txBox="1"/>
          <p:nvPr/>
        </p:nvSpPr>
        <p:spPr>
          <a:xfrm>
            <a:off x="893900" y="7913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1. </a:t>
            </a:r>
            <a:r>
              <a:rPr b="1" lang="en-US" sz="1600">
                <a:solidFill>
                  <a:schemeClr val="dk1"/>
                </a:solidFill>
                <a:latin typeface="Times New Roman"/>
                <a:ea typeface="Times New Roman"/>
                <a:cs typeface="Times New Roman"/>
                <a:sym typeface="Times New Roman"/>
              </a:rPr>
              <a:t>Input Gate </a:t>
            </a:r>
            <a:endParaRPr b="1" sz="1600">
              <a:solidFill>
                <a:schemeClr val="dk1"/>
              </a:solidFill>
              <a:latin typeface="Times New Roman"/>
              <a:ea typeface="Times New Roman"/>
              <a:cs typeface="Times New Roman"/>
              <a:sym typeface="Times New Roman"/>
            </a:endParaRPr>
          </a:p>
        </p:txBody>
      </p:sp>
      <p:pic>
        <p:nvPicPr>
          <p:cNvPr id="166" name="Google Shape;166;p25"/>
          <p:cNvPicPr preferRelativeResize="0"/>
          <p:nvPr/>
        </p:nvPicPr>
        <p:blipFill>
          <a:blip r:embed="rId3">
            <a:alphaModFix/>
          </a:blip>
          <a:stretch>
            <a:fillRect/>
          </a:stretch>
        </p:blipFill>
        <p:spPr>
          <a:xfrm>
            <a:off x="1184025" y="1301250"/>
            <a:ext cx="3608275" cy="574450"/>
          </a:xfrm>
          <a:prstGeom prst="rect">
            <a:avLst/>
          </a:prstGeom>
          <a:noFill/>
          <a:ln>
            <a:noFill/>
          </a:ln>
        </p:spPr>
      </p:pic>
      <p:sp>
        <p:nvSpPr>
          <p:cNvPr id="167" name="Google Shape;167;p25"/>
          <p:cNvSpPr txBox="1"/>
          <p:nvPr/>
        </p:nvSpPr>
        <p:spPr>
          <a:xfrm>
            <a:off x="911475" y="20870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2. Forget Gate</a:t>
            </a:r>
            <a:endParaRPr b="1" sz="1600">
              <a:solidFill>
                <a:schemeClr val="dk1"/>
              </a:solidFill>
              <a:latin typeface="Times New Roman"/>
              <a:ea typeface="Times New Roman"/>
              <a:cs typeface="Times New Roman"/>
              <a:sym typeface="Times New Roman"/>
            </a:endParaRPr>
          </a:p>
        </p:txBody>
      </p:sp>
      <p:pic>
        <p:nvPicPr>
          <p:cNvPr id="168" name="Google Shape;168;p25"/>
          <p:cNvPicPr preferRelativeResize="0"/>
          <p:nvPr/>
        </p:nvPicPr>
        <p:blipFill>
          <a:blip r:embed="rId4">
            <a:alphaModFix/>
          </a:blip>
          <a:stretch>
            <a:fillRect/>
          </a:stretch>
        </p:blipFill>
        <p:spPr>
          <a:xfrm>
            <a:off x="1184025" y="2729450"/>
            <a:ext cx="3608275" cy="541240"/>
          </a:xfrm>
          <a:prstGeom prst="rect">
            <a:avLst/>
          </a:prstGeom>
          <a:noFill/>
          <a:ln>
            <a:noFill/>
          </a:ln>
        </p:spPr>
      </p:pic>
      <p:sp>
        <p:nvSpPr>
          <p:cNvPr id="169" name="Google Shape;169;p25"/>
          <p:cNvSpPr txBox="1"/>
          <p:nvPr/>
        </p:nvSpPr>
        <p:spPr>
          <a:xfrm>
            <a:off x="937375" y="34820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3</a:t>
            </a:r>
            <a:r>
              <a:rPr b="1" lang="en-US" sz="1600">
                <a:solidFill>
                  <a:schemeClr val="dk1"/>
                </a:solidFill>
                <a:latin typeface="Times New Roman"/>
                <a:ea typeface="Times New Roman"/>
                <a:cs typeface="Times New Roman"/>
                <a:sym typeface="Times New Roman"/>
              </a:rPr>
              <a:t>. Output Gate</a:t>
            </a:r>
            <a:endParaRPr b="1" sz="1600">
              <a:solidFill>
                <a:schemeClr val="dk1"/>
              </a:solidFill>
              <a:latin typeface="Times New Roman"/>
              <a:ea typeface="Times New Roman"/>
              <a:cs typeface="Times New Roman"/>
              <a:sym typeface="Times New Roman"/>
            </a:endParaRPr>
          </a:p>
        </p:txBody>
      </p:sp>
      <p:pic>
        <p:nvPicPr>
          <p:cNvPr id="170" name="Google Shape;170;p25"/>
          <p:cNvPicPr preferRelativeResize="0"/>
          <p:nvPr/>
        </p:nvPicPr>
        <p:blipFill>
          <a:blip r:embed="rId4">
            <a:alphaModFix/>
          </a:blip>
          <a:stretch>
            <a:fillRect/>
          </a:stretch>
        </p:blipFill>
        <p:spPr>
          <a:xfrm>
            <a:off x="1184025" y="4032725"/>
            <a:ext cx="3608275" cy="541241"/>
          </a:xfrm>
          <a:prstGeom prst="rect">
            <a:avLst/>
          </a:prstGeom>
          <a:noFill/>
          <a:ln>
            <a:noFill/>
          </a:ln>
        </p:spPr>
      </p:pic>
      <p:pic>
        <p:nvPicPr>
          <p:cNvPr id="171" name="Google Shape;171;p25"/>
          <p:cNvPicPr preferRelativeResize="0"/>
          <p:nvPr/>
        </p:nvPicPr>
        <p:blipFill rotWithShape="1">
          <a:blip r:embed="rId5">
            <a:alphaModFix/>
          </a:blip>
          <a:srcRect b="0" l="0" r="0" t="22245"/>
          <a:stretch/>
        </p:blipFill>
        <p:spPr>
          <a:xfrm>
            <a:off x="7766525" y="1377450"/>
            <a:ext cx="3305100" cy="431100"/>
          </a:xfrm>
          <a:prstGeom prst="rect">
            <a:avLst/>
          </a:prstGeom>
          <a:noFill/>
          <a:ln>
            <a:noFill/>
          </a:ln>
        </p:spPr>
      </p:pic>
      <p:pic>
        <p:nvPicPr>
          <p:cNvPr id="172" name="Google Shape;172;p25"/>
          <p:cNvPicPr preferRelativeResize="0"/>
          <p:nvPr/>
        </p:nvPicPr>
        <p:blipFill>
          <a:blip r:embed="rId6">
            <a:alphaModFix/>
          </a:blip>
          <a:stretch>
            <a:fillRect/>
          </a:stretch>
        </p:blipFill>
        <p:spPr>
          <a:xfrm>
            <a:off x="7794926" y="2672300"/>
            <a:ext cx="3290725" cy="431100"/>
          </a:xfrm>
          <a:prstGeom prst="rect">
            <a:avLst/>
          </a:prstGeom>
          <a:noFill/>
          <a:ln>
            <a:noFill/>
          </a:ln>
        </p:spPr>
      </p:pic>
      <p:sp>
        <p:nvSpPr>
          <p:cNvPr id="173" name="Google Shape;173;p25"/>
          <p:cNvSpPr txBox="1"/>
          <p:nvPr/>
        </p:nvSpPr>
        <p:spPr>
          <a:xfrm>
            <a:off x="7523300" y="7913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4. Candidate Cell State</a:t>
            </a:r>
            <a:endParaRPr b="1" sz="1600">
              <a:solidFill>
                <a:schemeClr val="dk1"/>
              </a:solidFill>
              <a:latin typeface="Times New Roman"/>
              <a:ea typeface="Times New Roman"/>
              <a:cs typeface="Times New Roman"/>
              <a:sym typeface="Times New Roman"/>
            </a:endParaRPr>
          </a:p>
        </p:txBody>
      </p:sp>
      <p:sp>
        <p:nvSpPr>
          <p:cNvPr id="174" name="Google Shape;174;p25"/>
          <p:cNvSpPr txBox="1"/>
          <p:nvPr/>
        </p:nvSpPr>
        <p:spPr>
          <a:xfrm>
            <a:off x="7523300" y="20105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5</a:t>
            </a:r>
            <a:r>
              <a:rPr b="1" lang="en-US" sz="1600">
                <a:solidFill>
                  <a:schemeClr val="dk1"/>
                </a:solidFill>
                <a:latin typeface="Times New Roman"/>
                <a:ea typeface="Times New Roman"/>
                <a:cs typeface="Times New Roman"/>
                <a:sym typeface="Times New Roman"/>
              </a:rPr>
              <a:t>. Cell State</a:t>
            </a:r>
            <a:endParaRPr b="1" sz="1600">
              <a:solidFill>
                <a:schemeClr val="dk1"/>
              </a:solidFill>
              <a:latin typeface="Times New Roman"/>
              <a:ea typeface="Times New Roman"/>
              <a:cs typeface="Times New Roman"/>
              <a:sym typeface="Times New Roman"/>
            </a:endParaRPr>
          </a:p>
        </p:txBody>
      </p:sp>
      <p:sp>
        <p:nvSpPr>
          <p:cNvPr id="175" name="Google Shape;175;p25"/>
          <p:cNvSpPr txBox="1"/>
          <p:nvPr/>
        </p:nvSpPr>
        <p:spPr>
          <a:xfrm>
            <a:off x="7570200" y="34058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6</a:t>
            </a:r>
            <a:r>
              <a:rPr b="1" lang="en-US" sz="1600">
                <a:solidFill>
                  <a:schemeClr val="dk1"/>
                </a:solidFill>
                <a:latin typeface="Times New Roman"/>
                <a:ea typeface="Times New Roman"/>
                <a:cs typeface="Times New Roman"/>
                <a:sym typeface="Times New Roman"/>
              </a:rPr>
              <a:t>. Hidden State</a:t>
            </a:r>
            <a:endParaRPr b="1" sz="1600">
              <a:solidFill>
                <a:schemeClr val="dk1"/>
              </a:solidFill>
              <a:latin typeface="Times New Roman"/>
              <a:ea typeface="Times New Roman"/>
              <a:cs typeface="Times New Roman"/>
              <a:sym typeface="Times New Roman"/>
            </a:endParaRPr>
          </a:p>
        </p:txBody>
      </p:sp>
      <p:pic>
        <p:nvPicPr>
          <p:cNvPr id="176" name="Google Shape;176;p25"/>
          <p:cNvPicPr preferRelativeResize="0"/>
          <p:nvPr/>
        </p:nvPicPr>
        <p:blipFill>
          <a:blip r:embed="rId7">
            <a:alphaModFix/>
          </a:blip>
          <a:stretch>
            <a:fillRect/>
          </a:stretch>
        </p:blipFill>
        <p:spPr>
          <a:xfrm>
            <a:off x="7828650" y="3967150"/>
            <a:ext cx="2582983" cy="431100"/>
          </a:xfrm>
          <a:prstGeom prst="rect">
            <a:avLst/>
          </a:prstGeom>
          <a:noFill/>
          <a:ln>
            <a:noFill/>
          </a:ln>
        </p:spPr>
      </p:pic>
      <p:sp>
        <p:nvSpPr>
          <p:cNvPr id="177" name="Google Shape;177;p25"/>
          <p:cNvSpPr txBox="1"/>
          <p:nvPr/>
        </p:nvSpPr>
        <p:spPr>
          <a:xfrm>
            <a:off x="937375" y="4508400"/>
            <a:ext cx="107028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Where,</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x</a:t>
            </a:r>
            <a:r>
              <a:rPr baseline="-25000" lang="en-US" sz="1600">
                <a:solidFill>
                  <a:schemeClr val="dk1"/>
                </a:solidFill>
                <a:latin typeface="Times New Roman"/>
                <a:ea typeface="Times New Roman"/>
                <a:cs typeface="Times New Roman"/>
                <a:sym typeface="Times New Roman"/>
              </a:rPr>
              <a:t>t</a:t>
            </a:r>
            <a:r>
              <a:rPr lang="en-US" sz="1600">
                <a:solidFill>
                  <a:schemeClr val="dk1"/>
                </a:solidFill>
                <a:latin typeface="Times New Roman"/>
                <a:ea typeface="Times New Roman"/>
                <a:cs typeface="Times New Roman"/>
                <a:sym typeface="Times New Roman"/>
              </a:rPr>
              <a:t> represents the input vector at time step 𝑡.</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h</a:t>
            </a:r>
            <a:r>
              <a:rPr baseline="-25000" lang="en-US" sz="1600">
                <a:solidFill>
                  <a:schemeClr val="dk1"/>
                </a:solidFill>
                <a:latin typeface="Times New Roman"/>
                <a:ea typeface="Times New Roman"/>
                <a:cs typeface="Times New Roman"/>
                <a:sym typeface="Times New Roman"/>
              </a:rPr>
              <a:t>t-1</a:t>
            </a:r>
            <a:r>
              <a:rPr lang="en-US" sz="1600">
                <a:solidFill>
                  <a:schemeClr val="dk1"/>
                </a:solidFill>
                <a:latin typeface="Times New Roman"/>
                <a:ea typeface="Times New Roman"/>
                <a:cs typeface="Times New Roman"/>
                <a:sym typeface="Times New Roman"/>
              </a:rPr>
              <a:t> denotes the hidden state vector from the previous time step.</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represents the sigmoid activation function.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W</a:t>
            </a:r>
            <a:r>
              <a:rPr baseline="-25000" lang="en-US" sz="1600">
                <a:solidFill>
                  <a:schemeClr val="dk1"/>
                </a:solidFill>
                <a:latin typeface="Times New Roman"/>
                <a:ea typeface="Times New Roman"/>
                <a:cs typeface="Times New Roman"/>
                <a:sym typeface="Times New Roman"/>
              </a:rPr>
              <a:t>i</a:t>
            </a:r>
            <a:r>
              <a:rPr lang="en-US" sz="1600">
                <a:solidFill>
                  <a:schemeClr val="dk1"/>
                </a:solidFill>
                <a:latin typeface="Times New Roman"/>
                <a:ea typeface="Times New Roman"/>
                <a:cs typeface="Times New Roman"/>
                <a:sym typeface="Times New Roman"/>
              </a:rPr>
              <a:t>, W</a:t>
            </a:r>
            <a:r>
              <a:rPr baseline="-25000" lang="en-US" sz="1600">
                <a:solidFill>
                  <a:schemeClr val="dk1"/>
                </a:solidFill>
                <a:latin typeface="Times New Roman"/>
                <a:ea typeface="Times New Roman"/>
                <a:cs typeface="Times New Roman"/>
                <a:sym typeface="Times New Roman"/>
              </a:rPr>
              <a:t>f</a:t>
            </a:r>
            <a:r>
              <a:rPr lang="en-US" sz="1600">
                <a:solidFill>
                  <a:schemeClr val="dk1"/>
                </a:solidFill>
                <a:latin typeface="Times New Roman"/>
                <a:ea typeface="Times New Roman"/>
                <a:cs typeface="Times New Roman"/>
                <a:sym typeface="Times New Roman"/>
              </a:rPr>
              <a:t>, W</a:t>
            </a:r>
            <a:r>
              <a:rPr baseline="-25000" lang="en-US" sz="1600">
                <a:solidFill>
                  <a:schemeClr val="dk1"/>
                </a:solidFill>
                <a:latin typeface="Times New Roman"/>
                <a:ea typeface="Times New Roman"/>
                <a:cs typeface="Times New Roman"/>
                <a:sym typeface="Times New Roman"/>
              </a:rPr>
              <a:t>o</a:t>
            </a:r>
            <a:r>
              <a:rPr lang="en-US" sz="1600">
                <a:solidFill>
                  <a:schemeClr val="dk1"/>
                </a:solidFill>
                <a:latin typeface="Times New Roman"/>
                <a:ea typeface="Times New Roman"/>
                <a:cs typeface="Times New Roman"/>
                <a:sym typeface="Times New Roman"/>
              </a:rPr>
              <a:t>, and W</a:t>
            </a:r>
            <a:r>
              <a:rPr baseline="-25000" lang="en-US" sz="1600">
                <a:solidFill>
                  <a:schemeClr val="dk1"/>
                </a:solidFill>
                <a:latin typeface="Times New Roman"/>
                <a:ea typeface="Times New Roman"/>
                <a:cs typeface="Times New Roman"/>
                <a:sym typeface="Times New Roman"/>
              </a:rPr>
              <a:t>c</a:t>
            </a:r>
            <a:r>
              <a:rPr lang="en-US" sz="1600">
                <a:solidFill>
                  <a:schemeClr val="dk1"/>
                </a:solidFill>
                <a:latin typeface="Times New Roman"/>
                <a:ea typeface="Times New Roman"/>
                <a:cs typeface="Times New Roman"/>
                <a:sym typeface="Times New Roman"/>
              </a:rPr>
              <a:t> are weight matrices for the input, forget, output, and candidate cell state, respectively.</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t>
            </a:r>
            <a:r>
              <a:rPr baseline="-25000" lang="en-US" sz="1600">
                <a:solidFill>
                  <a:schemeClr val="dk1"/>
                </a:solidFill>
                <a:latin typeface="Times New Roman"/>
                <a:ea typeface="Times New Roman"/>
                <a:cs typeface="Times New Roman"/>
                <a:sym typeface="Times New Roman"/>
              </a:rPr>
              <a:t>i</a:t>
            </a:r>
            <a:r>
              <a:rPr lang="en-US" sz="1600">
                <a:solidFill>
                  <a:schemeClr val="dk1"/>
                </a:solidFill>
                <a:latin typeface="Times New Roman"/>
                <a:ea typeface="Times New Roman"/>
                <a:cs typeface="Times New Roman"/>
                <a:sym typeface="Times New Roman"/>
              </a:rPr>
              <a:t>, b</a:t>
            </a:r>
            <a:r>
              <a:rPr baseline="-25000" lang="en-US" sz="1600">
                <a:solidFill>
                  <a:schemeClr val="dk1"/>
                </a:solidFill>
                <a:latin typeface="Times New Roman"/>
                <a:ea typeface="Times New Roman"/>
                <a:cs typeface="Times New Roman"/>
                <a:sym typeface="Times New Roman"/>
              </a:rPr>
              <a:t>f</a:t>
            </a:r>
            <a:r>
              <a:rPr lang="en-US" sz="1600">
                <a:solidFill>
                  <a:schemeClr val="dk1"/>
                </a:solidFill>
                <a:latin typeface="Times New Roman"/>
                <a:ea typeface="Times New Roman"/>
                <a:cs typeface="Times New Roman"/>
                <a:sym typeface="Times New Roman"/>
              </a:rPr>
              <a:t>, b</a:t>
            </a:r>
            <a:r>
              <a:rPr baseline="-25000" lang="en-US" sz="1600">
                <a:solidFill>
                  <a:schemeClr val="dk1"/>
                </a:solidFill>
                <a:latin typeface="Times New Roman"/>
                <a:ea typeface="Times New Roman"/>
                <a:cs typeface="Times New Roman"/>
                <a:sym typeface="Times New Roman"/>
              </a:rPr>
              <a:t>o</a:t>
            </a:r>
            <a:r>
              <a:rPr lang="en-US" sz="1600">
                <a:solidFill>
                  <a:schemeClr val="dk1"/>
                </a:solidFill>
                <a:latin typeface="Times New Roman"/>
                <a:ea typeface="Times New Roman"/>
                <a:cs typeface="Times New Roman"/>
                <a:sym typeface="Times New Roman"/>
              </a:rPr>
              <a:t>, and b</a:t>
            </a:r>
            <a:r>
              <a:rPr baseline="-25000" lang="en-US" sz="1600">
                <a:solidFill>
                  <a:schemeClr val="dk1"/>
                </a:solidFill>
                <a:latin typeface="Times New Roman"/>
                <a:ea typeface="Times New Roman"/>
                <a:cs typeface="Times New Roman"/>
                <a:sym typeface="Times New Roman"/>
              </a:rPr>
              <a:t>c</a:t>
            </a:r>
            <a:r>
              <a:rPr lang="en-US" sz="1600">
                <a:solidFill>
                  <a:schemeClr val="dk1"/>
                </a:solidFill>
                <a:latin typeface="Times New Roman"/>
                <a:ea typeface="Times New Roman"/>
                <a:cs typeface="Times New Roman"/>
                <a:sym typeface="Times New Roman"/>
              </a:rPr>
              <a:t> are bias vectors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1089764" y="214816"/>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Models Used - CNN</a:t>
            </a:r>
            <a:endParaRPr b="1"/>
          </a:p>
        </p:txBody>
      </p:sp>
      <p:sp>
        <p:nvSpPr>
          <p:cNvPr id="184" name="Google Shape;184;p26"/>
          <p:cNvSpPr txBox="1"/>
          <p:nvPr>
            <p:ph idx="1" type="body"/>
          </p:nvPr>
        </p:nvSpPr>
        <p:spPr>
          <a:xfrm>
            <a:off x="931150" y="512302"/>
            <a:ext cx="10972800" cy="6184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1600">
              <a:solidFill>
                <a:srgbClr val="0D0D0D"/>
              </a:solidFill>
              <a:highlight>
                <a:srgbClr val="FFFFFF"/>
              </a:highlight>
            </a:endParaRPr>
          </a:p>
          <a:p>
            <a:pPr indent="0" lvl="0" marL="914400" rtl="0" algn="l">
              <a:lnSpc>
                <a:spcPct val="115000"/>
              </a:lnSpc>
              <a:spcBef>
                <a:spcPts val="0"/>
              </a:spcBef>
              <a:spcAft>
                <a:spcPts val="0"/>
              </a:spcAft>
              <a:buNone/>
            </a:pPr>
            <a:r>
              <a:rPr b="1" lang="en-US" sz="1600">
                <a:solidFill>
                  <a:srgbClr val="0D0D0D"/>
                </a:solidFill>
                <a:highlight>
                  <a:srgbClr val="FFFFFF"/>
                </a:highlight>
              </a:rPr>
              <a:t>Convolutional Neural Networks (CNNs)</a:t>
            </a:r>
            <a:r>
              <a:rPr lang="en-US" sz="1600">
                <a:solidFill>
                  <a:srgbClr val="0D0D0D"/>
                </a:solidFill>
                <a:highlight>
                  <a:srgbClr val="FFFFFF"/>
                </a:highlight>
              </a:rPr>
              <a:t> are advanced deep learning architectures widely used for processing sequential data such as text. They consist of several key components that work together to extract and process features from input data.</a:t>
            </a:r>
            <a:endParaRPr sz="1600">
              <a:solidFill>
                <a:srgbClr val="0D0D0D"/>
              </a:solidFill>
              <a:highlight>
                <a:srgbClr val="FFFFFF"/>
              </a:highlight>
            </a:endParaRPr>
          </a:p>
          <a:p>
            <a:pPr indent="0" lvl="0" marL="914400" rtl="0" algn="l">
              <a:lnSpc>
                <a:spcPct val="115000"/>
              </a:lnSpc>
              <a:spcBef>
                <a:spcPts val="1200"/>
              </a:spcBef>
              <a:spcAft>
                <a:spcPts val="0"/>
              </a:spcAft>
              <a:buNone/>
            </a:pPr>
            <a:r>
              <a:t/>
            </a:r>
            <a:endParaRPr sz="1600">
              <a:solidFill>
                <a:srgbClr val="0D0D0D"/>
              </a:solidFill>
              <a:highlight>
                <a:srgbClr val="FFFFFF"/>
              </a:highlight>
            </a:endParaRPr>
          </a:p>
          <a:p>
            <a:pPr indent="0" lvl="0" marL="914400" rtl="0" algn="l">
              <a:lnSpc>
                <a:spcPct val="115000"/>
              </a:lnSpc>
              <a:spcBef>
                <a:spcPts val="1200"/>
              </a:spcBef>
              <a:spcAft>
                <a:spcPts val="0"/>
              </a:spcAft>
              <a:buNone/>
            </a:pPr>
            <a:r>
              <a:t/>
            </a:r>
            <a:endParaRPr sz="1600">
              <a:solidFill>
                <a:srgbClr val="0D0D0D"/>
              </a:solidFill>
              <a:highlight>
                <a:srgbClr val="FFFFFF"/>
              </a:highlight>
            </a:endParaRPr>
          </a:p>
          <a:p>
            <a:pPr indent="0" lvl="0" marL="914400" rtl="0" algn="l">
              <a:lnSpc>
                <a:spcPct val="115000"/>
              </a:lnSpc>
              <a:spcBef>
                <a:spcPts val="1200"/>
              </a:spcBef>
              <a:spcAft>
                <a:spcPts val="0"/>
              </a:spcAft>
              <a:buNone/>
            </a:pPr>
            <a:r>
              <a:t/>
            </a:r>
            <a:endParaRPr sz="1600">
              <a:solidFill>
                <a:srgbClr val="0D0D0D"/>
              </a:solidFill>
              <a:highlight>
                <a:srgbClr val="FFFFFF"/>
              </a:highlight>
            </a:endParaRPr>
          </a:p>
          <a:p>
            <a:pPr indent="0" lvl="0" marL="0" rtl="0" algn="l">
              <a:lnSpc>
                <a:spcPct val="115000"/>
              </a:lnSpc>
              <a:spcBef>
                <a:spcPts val="1200"/>
              </a:spcBef>
              <a:spcAft>
                <a:spcPts val="0"/>
              </a:spcAft>
              <a:buNone/>
            </a:pPr>
            <a:r>
              <a:rPr lang="en-US" sz="1600">
                <a:solidFill>
                  <a:srgbClr val="0D0D0D"/>
                </a:solidFill>
                <a:highlight>
                  <a:srgbClr val="FFFFFF"/>
                </a:highlight>
              </a:rPr>
              <a:t>                  </a:t>
            </a:r>
            <a:r>
              <a:rPr b="1" lang="en-US" sz="1600">
                <a:solidFill>
                  <a:srgbClr val="0D0D0D"/>
                </a:solidFill>
                <a:highlight>
                  <a:srgbClr val="FFFFFF"/>
                </a:highlight>
              </a:rPr>
              <a:t>Components of CNN Architecture:</a:t>
            </a:r>
            <a:endParaRPr b="1" sz="1600">
              <a:solidFill>
                <a:srgbClr val="0D0D0D"/>
              </a:solidFill>
              <a:highlight>
                <a:srgbClr val="FFFFFF"/>
              </a:highlight>
            </a:endParaRPr>
          </a:p>
          <a:p>
            <a:pPr indent="0" lvl="0" marL="914400" rtl="0" algn="l">
              <a:lnSpc>
                <a:spcPct val="115000"/>
              </a:lnSpc>
              <a:spcBef>
                <a:spcPts val="1200"/>
              </a:spcBef>
              <a:spcAft>
                <a:spcPts val="0"/>
              </a:spcAft>
              <a:buNone/>
            </a:pPr>
            <a:r>
              <a:rPr b="1" lang="en-US" sz="1600">
                <a:solidFill>
                  <a:srgbClr val="0D0D0D"/>
                </a:solidFill>
                <a:highlight>
                  <a:srgbClr val="FFFFFF"/>
                </a:highlight>
              </a:rPr>
              <a:t>Convolutional Operations</a:t>
            </a:r>
            <a:r>
              <a:rPr lang="en-US" sz="1600">
                <a:solidFill>
                  <a:srgbClr val="0D0D0D"/>
                </a:solidFill>
                <a:highlight>
                  <a:srgbClr val="FFFFFF"/>
                </a:highlight>
              </a:rPr>
              <a:t>: These operations involve passing input data through small filters or kernels to generate feature maps, which highlight relevant patterns and structures.</a:t>
            </a:r>
            <a:endParaRPr sz="1600">
              <a:solidFill>
                <a:srgbClr val="0D0D0D"/>
              </a:solidFill>
              <a:highlight>
                <a:srgbClr val="FFFFFF"/>
              </a:highlight>
            </a:endParaRPr>
          </a:p>
          <a:p>
            <a:pPr indent="0" lvl="0" marL="914400" rtl="0" algn="l">
              <a:lnSpc>
                <a:spcPct val="115000"/>
              </a:lnSpc>
              <a:spcBef>
                <a:spcPts val="1200"/>
              </a:spcBef>
              <a:spcAft>
                <a:spcPts val="0"/>
              </a:spcAft>
              <a:buNone/>
            </a:pPr>
            <a:r>
              <a:rPr b="1" lang="en-US" sz="1600">
                <a:solidFill>
                  <a:srgbClr val="0D0D0D"/>
                </a:solidFill>
                <a:highlight>
                  <a:srgbClr val="FFFFFF"/>
                </a:highlight>
              </a:rPr>
              <a:t>Activation Functions (e.g., ReLU):</a:t>
            </a:r>
            <a:r>
              <a:rPr lang="en-US" sz="1600">
                <a:solidFill>
                  <a:srgbClr val="0D0D0D"/>
                </a:solidFill>
                <a:highlight>
                  <a:srgbClr val="FFFFFF"/>
                </a:highlight>
              </a:rPr>
              <a:t> Activation functions introduce non-linearity to the network, enabling it to capture complex interactions between features and improve learning capacity.</a:t>
            </a:r>
            <a:endParaRPr sz="1600">
              <a:solidFill>
                <a:srgbClr val="0D0D0D"/>
              </a:solidFill>
              <a:highlight>
                <a:srgbClr val="FFFFFF"/>
              </a:highlight>
            </a:endParaRPr>
          </a:p>
          <a:p>
            <a:pPr indent="0" lvl="0" marL="914400" rtl="0" algn="l">
              <a:lnSpc>
                <a:spcPct val="115000"/>
              </a:lnSpc>
              <a:spcBef>
                <a:spcPts val="1200"/>
              </a:spcBef>
              <a:spcAft>
                <a:spcPts val="0"/>
              </a:spcAft>
              <a:buNone/>
            </a:pPr>
            <a:r>
              <a:rPr b="1" lang="en-US" sz="1600">
                <a:solidFill>
                  <a:srgbClr val="0D0D0D"/>
                </a:solidFill>
                <a:highlight>
                  <a:srgbClr val="FFFFFF"/>
                </a:highlight>
              </a:rPr>
              <a:t>Pooling Layers:</a:t>
            </a:r>
            <a:r>
              <a:rPr lang="en-US" sz="1600">
                <a:solidFill>
                  <a:srgbClr val="0D0D0D"/>
                </a:solidFill>
                <a:highlight>
                  <a:srgbClr val="FFFFFF"/>
                </a:highlight>
              </a:rPr>
              <a:t> Pooling layers, typically positioned after convolutional layers, downsample feature maps to improve translation invariance and reduce computational complexity.</a:t>
            </a:r>
            <a:endParaRPr sz="1600">
              <a:solidFill>
                <a:srgbClr val="0D0D0D"/>
              </a:solidFill>
              <a:highlight>
                <a:srgbClr val="FFFFFF"/>
              </a:highlight>
            </a:endParaRPr>
          </a:p>
          <a:p>
            <a:pPr indent="0" lvl="0" marL="914400" rtl="0" algn="l">
              <a:lnSpc>
                <a:spcPct val="115000"/>
              </a:lnSpc>
              <a:spcBef>
                <a:spcPts val="1200"/>
              </a:spcBef>
              <a:spcAft>
                <a:spcPts val="0"/>
              </a:spcAft>
              <a:buNone/>
            </a:pPr>
            <a:r>
              <a:rPr b="1" lang="en-US" sz="1600">
                <a:solidFill>
                  <a:srgbClr val="0D0D0D"/>
                </a:solidFill>
                <a:highlight>
                  <a:srgbClr val="FFFFFF"/>
                </a:highlight>
              </a:rPr>
              <a:t>Fully Connected Layers: </a:t>
            </a:r>
            <a:r>
              <a:rPr lang="en-US" sz="1600">
                <a:solidFill>
                  <a:srgbClr val="0D0D0D"/>
                </a:solidFill>
                <a:highlight>
                  <a:srgbClr val="FFFFFF"/>
                </a:highlight>
              </a:rPr>
              <a:t>These layers receive flattened feature maps and learn to combine features from different spatial locations for classification tasks.</a:t>
            </a:r>
            <a:endParaRPr sz="1600">
              <a:solidFill>
                <a:srgbClr val="0D0D0D"/>
              </a:solidFill>
              <a:highlight>
                <a:srgbClr val="FFFFFF"/>
              </a:highlight>
            </a:endParaRPr>
          </a:p>
          <a:p>
            <a:pPr indent="0" lvl="0" marL="457200" rtl="0" algn="l">
              <a:lnSpc>
                <a:spcPct val="150000"/>
              </a:lnSpc>
              <a:spcBef>
                <a:spcPts val="1200"/>
              </a:spcBef>
              <a:spcAft>
                <a:spcPts val="1000"/>
              </a:spcAft>
              <a:buNone/>
            </a:pPr>
            <a:r>
              <a:t/>
            </a:r>
            <a:endParaRPr sz="1600"/>
          </a:p>
        </p:txBody>
      </p:sp>
      <p:pic>
        <p:nvPicPr>
          <p:cNvPr id="185" name="Google Shape;185;p26"/>
          <p:cNvPicPr preferRelativeResize="0"/>
          <p:nvPr/>
        </p:nvPicPr>
        <p:blipFill>
          <a:blip r:embed="rId3">
            <a:alphaModFix/>
          </a:blip>
          <a:stretch>
            <a:fillRect/>
          </a:stretch>
        </p:blipFill>
        <p:spPr>
          <a:xfrm>
            <a:off x="4104400" y="1488500"/>
            <a:ext cx="5056900" cy="1653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1089764" y="214816"/>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Formulas </a:t>
            </a:r>
            <a:r>
              <a:rPr b="1" lang="en-US"/>
              <a:t>Used - CNN</a:t>
            </a:r>
            <a:endParaRPr b="1"/>
          </a:p>
        </p:txBody>
      </p:sp>
      <p:sp>
        <p:nvSpPr>
          <p:cNvPr id="192" name="Google Shape;192;p27"/>
          <p:cNvSpPr txBox="1"/>
          <p:nvPr>
            <p:ph idx="1" type="body"/>
          </p:nvPr>
        </p:nvSpPr>
        <p:spPr>
          <a:xfrm>
            <a:off x="6524875" y="927925"/>
            <a:ext cx="5372700" cy="4950900"/>
          </a:xfrm>
          <a:prstGeom prst="rect">
            <a:avLst/>
          </a:prstGeom>
        </p:spPr>
        <p:txBody>
          <a:bodyPr anchorCtr="0" anchor="t" bIns="45700" lIns="91425" spcFirstLastPara="1" rIns="91425" wrap="square" tIns="45700">
            <a:noAutofit/>
          </a:bodyPr>
          <a:lstStyle/>
          <a:p>
            <a:pPr indent="0" lvl="0" marL="0" rtl="0" algn="l">
              <a:lnSpc>
                <a:spcPct val="107916"/>
              </a:lnSpc>
              <a:spcBef>
                <a:spcPts val="0"/>
              </a:spcBef>
              <a:spcAft>
                <a:spcPts val="0"/>
              </a:spcAft>
              <a:buClr>
                <a:schemeClr val="dk1"/>
              </a:buClr>
              <a:buSzPts val="1100"/>
              <a:buFont typeface="Arial"/>
              <a:buNone/>
            </a:pPr>
            <a:r>
              <a:rPr b="1" lang="en-US" sz="1600"/>
              <a:t>3. Activation Functions:</a:t>
            </a:r>
            <a:endParaRPr b="1" sz="1600"/>
          </a:p>
          <a:p>
            <a:pPr indent="0" lvl="0" marL="0" rtl="0" algn="l">
              <a:lnSpc>
                <a:spcPct val="107916"/>
              </a:lnSpc>
              <a:spcBef>
                <a:spcPts val="800"/>
              </a:spcBef>
              <a:spcAft>
                <a:spcPts val="0"/>
              </a:spcAft>
              <a:buNone/>
            </a:pPr>
            <a:r>
              <a:rPr lang="en-US" sz="1600"/>
              <a:t>ReLU (Rectified Linear Unit): The ReLU activation function is commonly used in CNNs and is defined as:</a:t>
            </a:r>
            <a:endParaRPr sz="1600"/>
          </a:p>
          <a:p>
            <a:pPr indent="0" lvl="0" marL="0" rtl="0" algn="l">
              <a:lnSpc>
                <a:spcPct val="107916"/>
              </a:lnSpc>
              <a:spcBef>
                <a:spcPts val="800"/>
              </a:spcBef>
              <a:spcAft>
                <a:spcPts val="0"/>
              </a:spcAft>
              <a:buNone/>
            </a:pPr>
            <a:r>
              <a:t/>
            </a:r>
            <a:endParaRPr sz="1600"/>
          </a:p>
          <a:p>
            <a:pPr indent="0" lvl="0" marL="0" rtl="0" algn="l">
              <a:lnSpc>
                <a:spcPct val="107916"/>
              </a:lnSpc>
              <a:spcBef>
                <a:spcPts val="800"/>
              </a:spcBef>
              <a:spcAft>
                <a:spcPts val="0"/>
              </a:spcAft>
              <a:buNone/>
            </a:pPr>
            <a:r>
              <a:t/>
            </a:r>
            <a:endParaRPr sz="1600"/>
          </a:p>
          <a:p>
            <a:pPr indent="0" lvl="0" marL="0" rtl="0" algn="l">
              <a:lnSpc>
                <a:spcPct val="107916"/>
              </a:lnSpc>
              <a:spcBef>
                <a:spcPts val="800"/>
              </a:spcBef>
              <a:spcAft>
                <a:spcPts val="0"/>
              </a:spcAft>
              <a:buClr>
                <a:schemeClr val="dk1"/>
              </a:buClr>
              <a:buSzPts val="1100"/>
              <a:buFont typeface="Arial"/>
              <a:buNone/>
            </a:pPr>
            <a:r>
              <a:t/>
            </a:r>
            <a:endParaRPr sz="1600"/>
          </a:p>
          <a:p>
            <a:pPr indent="0" lvl="0" marL="0" rtl="0" algn="l">
              <a:lnSpc>
                <a:spcPct val="107916"/>
              </a:lnSpc>
              <a:spcBef>
                <a:spcPts val="800"/>
              </a:spcBef>
              <a:spcAft>
                <a:spcPts val="0"/>
              </a:spcAft>
              <a:buClr>
                <a:schemeClr val="dk1"/>
              </a:buClr>
              <a:buSzPts val="1100"/>
              <a:buFont typeface="Arial"/>
              <a:buNone/>
            </a:pPr>
            <a:r>
              <a:rPr b="1" lang="en-US" sz="1600"/>
              <a:t>4. Fully Connected Layer:</a:t>
            </a:r>
            <a:endParaRPr b="1" sz="1600"/>
          </a:p>
          <a:p>
            <a:pPr indent="0" lvl="0" marL="0" rtl="0" algn="l">
              <a:lnSpc>
                <a:spcPct val="107916"/>
              </a:lnSpc>
              <a:spcBef>
                <a:spcPts val="800"/>
              </a:spcBef>
              <a:spcAft>
                <a:spcPts val="0"/>
              </a:spcAft>
              <a:buClr>
                <a:schemeClr val="dk1"/>
              </a:buClr>
              <a:buSzPts val="1100"/>
              <a:buFont typeface="Arial"/>
              <a:buNone/>
            </a:pPr>
            <a:r>
              <a:rPr lang="en-US" sz="1600"/>
              <a:t>The output of the convolutional and pooling layers is flattened before being passed through a fully connected layer. If  X  is the flattened input vector and  W  is the weight matrix of the fully connected layer, the output  Y  is calculated as:</a:t>
            </a:r>
            <a:endParaRPr sz="1600"/>
          </a:p>
          <a:p>
            <a:pPr indent="0" lvl="0" marL="457200" rtl="0" algn="l">
              <a:lnSpc>
                <a:spcPct val="150000"/>
              </a:lnSpc>
              <a:spcBef>
                <a:spcPts val="800"/>
              </a:spcBef>
              <a:spcAft>
                <a:spcPts val="0"/>
              </a:spcAft>
              <a:buNone/>
            </a:pPr>
            <a:r>
              <a:t/>
            </a:r>
            <a:endParaRPr sz="1600"/>
          </a:p>
          <a:p>
            <a:pPr indent="0" lvl="0" marL="0" rtl="0" algn="l">
              <a:lnSpc>
                <a:spcPct val="107916"/>
              </a:lnSpc>
              <a:spcBef>
                <a:spcPts val="1000"/>
              </a:spcBef>
              <a:spcAft>
                <a:spcPts val="800"/>
              </a:spcAft>
              <a:buClr>
                <a:schemeClr val="dk1"/>
              </a:buClr>
              <a:buSzPts val="1100"/>
              <a:buFont typeface="Arial"/>
              <a:buNone/>
            </a:pPr>
            <a:r>
              <a:rPr lang="en-US" sz="1600"/>
              <a:t>where  b is the bias vector.</a:t>
            </a:r>
            <a:endParaRPr sz="1600"/>
          </a:p>
        </p:txBody>
      </p:sp>
      <p:sp>
        <p:nvSpPr>
          <p:cNvPr id="193" name="Google Shape;193;p27"/>
          <p:cNvSpPr txBox="1"/>
          <p:nvPr>
            <p:ph idx="1" type="body"/>
          </p:nvPr>
        </p:nvSpPr>
        <p:spPr>
          <a:xfrm>
            <a:off x="910400" y="927925"/>
            <a:ext cx="5372700" cy="5245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b="1" lang="en-US" sz="1600"/>
              <a:t>1. Convolution Operation:</a:t>
            </a:r>
            <a:endParaRPr b="1" sz="1600"/>
          </a:p>
          <a:p>
            <a:pPr indent="0" lvl="0" marL="0" rtl="0" algn="l">
              <a:lnSpc>
                <a:spcPct val="150000"/>
              </a:lnSpc>
              <a:spcBef>
                <a:spcPts val="1000"/>
              </a:spcBef>
              <a:spcAft>
                <a:spcPts val="0"/>
              </a:spcAft>
              <a:buNone/>
            </a:pPr>
            <a:r>
              <a:rPr lang="en-US" sz="1600"/>
              <a:t>The convolution operation between an input image X and a filter W at position (i, j)  is calculated  as:</a:t>
            </a:r>
            <a:endParaRPr sz="1600"/>
          </a:p>
          <a:p>
            <a:pPr indent="0" lvl="0" marL="457200" rtl="0" algn="l">
              <a:lnSpc>
                <a:spcPct val="150000"/>
              </a:lnSpc>
              <a:spcBef>
                <a:spcPts val="1000"/>
              </a:spcBef>
              <a:spcAft>
                <a:spcPts val="0"/>
              </a:spcAft>
              <a:buNone/>
            </a:pPr>
            <a:r>
              <a:t/>
            </a:r>
            <a:endParaRPr sz="1600"/>
          </a:p>
          <a:p>
            <a:pPr indent="0" lvl="0" marL="0" rtl="0" algn="l">
              <a:lnSpc>
                <a:spcPct val="107916"/>
              </a:lnSpc>
              <a:spcBef>
                <a:spcPts val="1000"/>
              </a:spcBef>
              <a:spcAft>
                <a:spcPts val="0"/>
              </a:spcAft>
              <a:buNone/>
            </a:pPr>
            <a:r>
              <a:rPr lang="en-US" sz="1600"/>
              <a:t>where (X(m, n)) represents the pixel intensity of the input image at position (m, n) and (W(i - m, j - n)) represents the weight of the filter at position (i - m, j - n).</a:t>
            </a:r>
            <a:endParaRPr sz="1600"/>
          </a:p>
          <a:p>
            <a:pPr indent="0" lvl="0" marL="0" rtl="0" algn="l">
              <a:lnSpc>
                <a:spcPct val="107916"/>
              </a:lnSpc>
              <a:spcBef>
                <a:spcPts val="800"/>
              </a:spcBef>
              <a:spcAft>
                <a:spcPts val="0"/>
              </a:spcAft>
              <a:buNone/>
            </a:pPr>
            <a:r>
              <a:rPr b="1" lang="en-US" sz="1600"/>
              <a:t>2. Pooling Operation:</a:t>
            </a:r>
            <a:endParaRPr b="1" sz="1600"/>
          </a:p>
          <a:p>
            <a:pPr indent="0" lvl="0" marL="0" rtl="0" algn="l">
              <a:lnSpc>
                <a:spcPct val="107916"/>
              </a:lnSpc>
              <a:spcBef>
                <a:spcPts val="800"/>
              </a:spcBef>
              <a:spcAft>
                <a:spcPts val="0"/>
              </a:spcAft>
              <a:buNone/>
            </a:pPr>
            <a:r>
              <a:rPr lang="en-US" sz="1600"/>
              <a:t>   Max Pooling: The max pooling operation takes the maximum value within a local region of the input feature map. For a 2x2 pooling window, the operation is defined as:</a:t>
            </a:r>
            <a:endParaRPr sz="1600"/>
          </a:p>
          <a:p>
            <a:pPr indent="0" lvl="0" marL="457200" rtl="0" algn="l">
              <a:lnSpc>
                <a:spcPct val="150000"/>
              </a:lnSpc>
              <a:spcBef>
                <a:spcPts val="800"/>
              </a:spcBef>
              <a:spcAft>
                <a:spcPts val="0"/>
              </a:spcAft>
              <a:buClr>
                <a:schemeClr val="dk1"/>
              </a:buClr>
              <a:buSzPts val="1100"/>
              <a:buFont typeface="Arial"/>
              <a:buNone/>
            </a:pPr>
            <a:r>
              <a:t/>
            </a:r>
            <a:endParaRPr sz="1600"/>
          </a:p>
          <a:p>
            <a:pPr indent="0" lvl="0" marL="457200" rtl="0" algn="l">
              <a:lnSpc>
                <a:spcPct val="150000"/>
              </a:lnSpc>
              <a:spcBef>
                <a:spcPts val="1000"/>
              </a:spcBef>
              <a:spcAft>
                <a:spcPts val="0"/>
              </a:spcAft>
              <a:buClr>
                <a:schemeClr val="dk1"/>
              </a:buClr>
              <a:buSzPts val="1100"/>
              <a:buFont typeface="Arial"/>
              <a:buNone/>
            </a:pPr>
            <a:r>
              <a:t/>
            </a:r>
            <a:endParaRPr sz="1600"/>
          </a:p>
          <a:p>
            <a:pPr indent="0" lvl="0" marL="457200" rtl="0" algn="l">
              <a:lnSpc>
                <a:spcPct val="150000"/>
              </a:lnSpc>
              <a:spcBef>
                <a:spcPts val="1000"/>
              </a:spcBef>
              <a:spcAft>
                <a:spcPts val="1000"/>
              </a:spcAft>
              <a:buNone/>
            </a:pPr>
            <a:r>
              <a:t/>
            </a:r>
            <a:endParaRPr sz="1600"/>
          </a:p>
        </p:txBody>
      </p:sp>
      <p:pic>
        <p:nvPicPr>
          <p:cNvPr id="194" name="Google Shape;194;p27"/>
          <p:cNvPicPr preferRelativeResize="0"/>
          <p:nvPr/>
        </p:nvPicPr>
        <p:blipFill>
          <a:blip r:embed="rId3">
            <a:alphaModFix/>
          </a:blip>
          <a:stretch>
            <a:fillRect/>
          </a:stretch>
        </p:blipFill>
        <p:spPr>
          <a:xfrm>
            <a:off x="1327500" y="2126675"/>
            <a:ext cx="4002800" cy="582825"/>
          </a:xfrm>
          <a:prstGeom prst="rect">
            <a:avLst/>
          </a:prstGeom>
          <a:noFill/>
          <a:ln>
            <a:noFill/>
          </a:ln>
        </p:spPr>
      </p:pic>
      <p:pic>
        <p:nvPicPr>
          <p:cNvPr id="195" name="Google Shape;195;p27"/>
          <p:cNvPicPr preferRelativeResize="0"/>
          <p:nvPr/>
        </p:nvPicPr>
        <p:blipFill rotWithShape="1">
          <a:blip r:embed="rId4">
            <a:alphaModFix/>
          </a:blip>
          <a:srcRect b="0" l="0" r="37972" t="0"/>
          <a:stretch/>
        </p:blipFill>
        <p:spPr>
          <a:xfrm>
            <a:off x="1429947" y="5033575"/>
            <a:ext cx="4473576" cy="452996"/>
          </a:xfrm>
          <a:prstGeom prst="rect">
            <a:avLst/>
          </a:prstGeom>
          <a:noFill/>
          <a:ln>
            <a:noFill/>
          </a:ln>
        </p:spPr>
      </p:pic>
      <p:pic>
        <p:nvPicPr>
          <p:cNvPr id="196" name="Google Shape;196;p27"/>
          <p:cNvPicPr preferRelativeResize="0"/>
          <p:nvPr/>
        </p:nvPicPr>
        <p:blipFill rotWithShape="1">
          <a:blip r:embed="rId4">
            <a:alphaModFix/>
          </a:blip>
          <a:srcRect b="0" l="60402" r="0" t="0"/>
          <a:stretch/>
        </p:blipFill>
        <p:spPr>
          <a:xfrm>
            <a:off x="2168772" y="5568725"/>
            <a:ext cx="2855952" cy="453000"/>
          </a:xfrm>
          <a:prstGeom prst="rect">
            <a:avLst/>
          </a:prstGeom>
          <a:noFill/>
          <a:ln>
            <a:noFill/>
          </a:ln>
        </p:spPr>
      </p:pic>
      <p:pic>
        <p:nvPicPr>
          <p:cNvPr id="197" name="Google Shape;197;p27"/>
          <p:cNvPicPr preferRelativeResize="0"/>
          <p:nvPr/>
        </p:nvPicPr>
        <p:blipFill>
          <a:blip r:embed="rId5">
            <a:alphaModFix/>
          </a:blip>
          <a:stretch>
            <a:fillRect/>
          </a:stretch>
        </p:blipFill>
        <p:spPr>
          <a:xfrm>
            <a:off x="7692775" y="4580575"/>
            <a:ext cx="2546175" cy="453000"/>
          </a:xfrm>
          <a:prstGeom prst="rect">
            <a:avLst/>
          </a:prstGeom>
          <a:noFill/>
          <a:ln>
            <a:noFill/>
          </a:ln>
        </p:spPr>
      </p:pic>
      <p:pic>
        <p:nvPicPr>
          <p:cNvPr id="198" name="Google Shape;198;p27"/>
          <p:cNvPicPr preferRelativeResize="0"/>
          <p:nvPr/>
        </p:nvPicPr>
        <p:blipFill>
          <a:blip r:embed="rId6">
            <a:alphaModFix/>
          </a:blip>
          <a:stretch>
            <a:fillRect/>
          </a:stretch>
        </p:blipFill>
        <p:spPr>
          <a:xfrm>
            <a:off x="7913300" y="2191588"/>
            <a:ext cx="2105120" cy="45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1089764" y="214816"/>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Performance Parameters Used</a:t>
            </a:r>
            <a:endParaRPr b="1"/>
          </a:p>
        </p:txBody>
      </p:sp>
      <p:sp>
        <p:nvSpPr>
          <p:cNvPr id="205" name="Google Shape;205;p28"/>
          <p:cNvSpPr txBox="1"/>
          <p:nvPr>
            <p:ph idx="1" type="body"/>
          </p:nvPr>
        </p:nvSpPr>
        <p:spPr>
          <a:xfrm>
            <a:off x="931150" y="727675"/>
            <a:ext cx="10972800" cy="55323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b="1" lang="en-US" sz="1800"/>
              <a:t>Accuracy</a:t>
            </a:r>
            <a:r>
              <a:rPr lang="en-US" sz="1800"/>
              <a:t>: Accuracy measures the proportion of correctly classified instances out of the total instances. It offers a general overview of the model's correctness but may not be ideal for imbalanced datasets.</a:t>
            </a:r>
            <a:endParaRPr sz="1800"/>
          </a:p>
          <a:p>
            <a:pPr indent="-342900" lvl="0" marL="457200" rtl="0" algn="l">
              <a:lnSpc>
                <a:spcPct val="150000"/>
              </a:lnSpc>
              <a:spcBef>
                <a:spcPts val="1000"/>
              </a:spcBef>
              <a:spcAft>
                <a:spcPts val="0"/>
              </a:spcAft>
              <a:buSzPts val="1800"/>
              <a:buChar char="➢"/>
            </a:pPr>
            <a:r>
              <a:rPr b="1" lang="en-US" sz="1800"/>
              <a:t>Precision</a:t>
            </a:r>
            <a:r>
              <a:rPr lang="en-US" sz="1800"/>
              <a:t>: Precision quantifies the accuracy of positive predictions made by the model. It is calculated as the ratio of true positive predictions to the sum of true positives and false positives.</a:t>
            </a:r>
            <a:endParaRPr sz="1800"/>
          </a:p>
          <a:p>
            <a:pPr indent="-342900" lvl="0" marL="457200" rtl="0" algn="l">
              <a:lnSpc>
                <a:spcPct val="150000"/>
              </a:lnSpc>
              <a:spcBef>
                <a:spcPts val="1000"/>
              </a:spcBef>
              <a:spcAft>
                <a:spcPts val="0"/>
              </a:spcAft>
              <a:buSzPts val="1800"/>
              <a:buChar char="➢"/>
            </a:pPr>
            <a:r>
              <a:rPr b="1" lang="en-US" sz="1800"/>
              <a:t>Recall</a:t>
            </a:r>
            <a:r>
              <a:rPr lang="en-US" sz="1800"/>
              <a:t>: Recall, also known as sensitivity or true positive rate, measures the model's ability to identify all positive instances. It is calculated as the ratio of true positive predictions to the sum of true positives and false negatives.</a:t>
            </a:r>
            <a:endParaRPr sz="1800"/>
          </a:p>
          <a:p>
            <a:pPr indent="-342900" lvl="0" marL="457200" rtl="0" algn="l">
              <a:lnSpc>
                <a:spcPct val="150000"/>
              </a:lnSpc>
              <a:spcBef>
                <a:spcPts val="1000"/>
              </a:spcBef>
              <a:spcAft>
                <a:spcPts val="0"/>
              </a:spcAft>
              <a:buSzPts val="1800"/>
              <a:buChar char="➢"/>
            </a:pPr>
            <a:r>
              <a:rPr b="1" lang="en-US" sz="1800"/>
              <a:t>F1 Score</a:t>
            </a:r>
            <a:r>
              <a:rPr lang="en-US" sz="1800"/>
              <a:t>: F1 score is the harmonic mean of precision and recall, providing a balanced measure of a model's performance. It considers both false positives and false negatives, making it suitable for imbalanced datasets.</a:t>
            </a:r>
            <a:endParaRPr sz="1800"/>
          </a:p>
          <a:p>
            <a:pPr indent="-342900" lvl="0" marL="457200" rtl="0" algn="l">
              <a:lnSpc>
                <a:spcPct val="150000"/>
              </a:lnSpc>
              <a:spcBef>
                <a:spcPts val="1000"/>
              </a:spcBef>
              <a:spcAft>
                <a:spcPts val="0"/>
              </a:spcAft>
              <a:buSzPts val="1800"/>
              <a:buChar char="➢"/>
            </a:pPr>
            <a:r>
              <a:rPr b="1" lang="en-US" sz="1800"/>
              <a:t>ROC-AUC</a:t>
            </a:r>
            <a:r>
              <a:rPr lang="en-US" sz="1800"/>
              <a:t> </a:t>
            </a:r>
            <a:r>
              <a:rPr b="1" lang="en-US" sz="1800"/>
              <a:t>(Receiver Operating Characteristic - Area Under the Curve)</a:t>
            </a:r>
            <a:r>
              <a:rPr lang="en-US" sz="1800"/>
              <a:t>: ROC-AUC evaluates the model's ability to distinguish between positive and negative classes across various threshold values. Higher values indicate better discrimination ability of the model.</a:t>
            </a:r>
            <a:endParaRPr sz="1800"/>
          </a:p>
          <a:p>
            <a:pPr indent="0" lvl="0" marL="0" rtl="0" algn="l">
              <a:lnSpc>
                <a:spcPct val="150000"/>
              </a:lnSpc>
              <a:spcBef>
                <a:spcPts val="1000"/>
              </a:spcBef>
              <a:spcAft>
                <a:spcPts val="100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1089764" y="214816"/>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Performance Parameters Used</a:t>
            </a:r>
            <a:endParaRPr b="1"/>
          </a:p>
        </p:txBody>
      </p:sp>
      <p:sp>
        <p:nvSpPr>
          <p:cNvPr id="212" name="Google Shape;212;p29"/>
          <p:cNvSpPr txBox="1"/>
          <p:nvPr>
            <p:ph idx="1" type="body"/>
          </p:nvPr>
        </p:nvSpPr>
        <p:spPr>
          <a:xfrm>
            <a:off x="931150" y="727675"/>
            <a:ext cx="5493900" cy="5532300"/>
          </a:xfrm>
          <a:prstGeom prst="rect">
            <a:avLst/>
          </a:prstGeom>
        </p:spPr>
        <p:txBody>
          <a:bodyPr anchorCtr="0" anchor="t" bIns="45700" lIns="91425" spcFirstLastPara="1" rIns="91425" wrap="square" tIns="45700">
            <a:noAutofit/>
          </a:bodyPr>
          <a:lstStyle/>
          <a:p>
            <a:pPr indent="-323850" lvl="0" marL="457200" rtl="0" algn="just">
              <a:lnSpc>
                <a:spcPct val="150000"/>
              </a:lnSpc>
              <a:spcBef>
                <a:spcPts val="1000"/>
              </a:spcBef>
              <a:spcAft>
                <a:spcPts val="0"/>
              </a:spcAft>
              <a:buSzPts val="1500"/>
              <a:buAutoNum type="arabicPeriod"/>
            </a:pPr>
            <a:r>
              <a:rPr b="1" lang="en-US" sz="1500" u="sng"/>
              <a:t>Accuracy</a:t>
            </a:r>
            <a:r>
              <a:rPr b="1" lang="en-US" sz="1500"/>
              <a:t>:</a:t>
            </a:r>
            <a:r>
              <a:rPr lang="en-US" sz="1500"/>
              <a:t> It the ratio of correct predictions to total predictions, representing the overall correctness of the model.</a:t>
            </a:r>
            <a:endParaRPr sz="1500"/>
          </a:p>
          <a:p>
            <a:pPr indent="0" lvl="0" marL="457200" rtl="0" algn="just">
              <a:lnSpc>
                <a:spcPct val="150000"/>
              </a:lnSpc>
              <a:spcBef>
                <a:spcPts val="1000"/>
              </a:spcBef>
              <a:spcAft>
                <a:spcPts val="0"/>
              </a:spcAft>
              <a:buNone/>
            </a:pPr>
            <a:r>
              <a:t/>
            </a:r>
            <a:endParaRPr sz="1500"/>
          </a:p>
          <a:p>
            <a:pPr indent="-323850" lvl="0" marL="457200" rtl="0" algn="just">
              <a:lnSpc>
                <a:spcPct val="150000"/>
              </a:lnSpc>
              <a:spcBef>
                <a:spcPts val="1000"/>
              </a:spcBef>
              <a:spcAft>
                <a:spcPts val="0"/>
              </a:spcAft>
              <a:buSzPts val="1500"/>
              <a:buAutoNum type="arabicPeriod"/>
            </a:pPr>
            <a:r>
              <a:rPr b="1" lang="en-US" sz="1500" u="sng"/>
              <a:t>Precision</a:t>
            </a:r>
            <a:r>
              <a:rPr b="1" lang="en-US" sz="1500"/>
              <a:t>: </a:t>
            </a:r>
            <a:r>
              <a:rPr lang="en-US" sz="1500"/>
              <a:t>It the accuracy of positive predictions by measuring the ratio of true positive predictions to all positive predictions.</a:t>
            </a:r>
            <a:endParaRPr sz="1500"/>
          </a:p>
          <a:p>
            <a:pPr indent="0" lvl="0" marL="457200" rtl="0" algn="just">
              <a:lnSpc>
                <a:spcPct val="150000"/>
              </a:lnSpc>
              <a:spcBef>
                <a:spcPts val="1000"/>
              </a:spcBef>
              <a:spcAft>
                <a:spcPts val="0"/>
              </a:spcAft>
              <a:buNone/>
            </a:pPr>
            <a:r>
              <a:t/>
            </a:r>
            <a:endParaRPr sz="1500"/>
          </a:p>
          <a:p>
            <a:pPr indent="-323850" lvl="0" marL="457200" rtl="0" algn="just">
              <a:lnSpc>
                <a:spcPct val="150000"/>
              </a:lnSpc>
              <a:spcBef>
                <a:spcPts val="1000"/>
              </a:spcBef>
              <a:spcAft>
                <a:spcPts val="0"/>
              </a:spcAft>
              <a:buSzPts val="1500"/>
              <a:buAutoNum type="arabicPeriod"/>
            </a:pPr>
            <a:r>
              <a:rPr b="1" lang="en-US" sz="1500" u="sng"/>
              <a:t>Recall (Sensitivity)</a:t>
            </a:r>
            <a:r>
              <a:rPr b="1" lang="en-US" sz="1500"/>
              <a:t>:</a:t>
            </a:r>
            <a:r>
              <a:rPr lang="en-US" sz="1500"/>
              <a:t> measures the model's ability to capture all positive instances by calculating the ratio of true positive predictions to all actual positive instances.</a:t>
            </a:r>
            <a:endParaRPr sz="1500"/>
          </a:p>
          <a:p>
            <a:pPr indent="0" lvl="0" marL="457200" rtl="0" algn="just">
              <a:lnSpc>
                <a:spcPct val="150000"/>
              </a:lnSpc>
              <a:spcBef>
                <a:spcPts val="1000"/>
              </a:spcBef>
              <a:spcAft>
                <a:spcPts val="0"/>
              </a:spcAft>
              <a:buNone/>
            </a:pPr>
            <a:r>
              <a:t/>
            </a:r>
            <a:endParaRPr sz="1500"/>
          </a:p>
          <a:p>
            <a:pPr indent="-323850" lvl="0" marL="457200" rtl="0" algn="just">
              <a:lnSpc>
                <a:spcPct val="150000"/>
              </a:lnSpc>
              <a:spcBef>
                <a:spcPts val="1000"/>
              </a:spcBef>
              <a:spcAft>
                <a:spcPts val="0"/>
              </a:spcAft>
              <a:buSzPts val="1500"/>
              <a:buAutoNum type="arabicPeriod"/>
            </a:pPr>
            <a:r>
              <a:rPr b="1" lang="en-US" sz="1500" u="sng"/>
              <a:t> F1-Score</a:t>
            </a:r>
            <a:r>
              <a:rPr b="1" lang="en-US" sz="1500"/>
              <a:t>: </a:t>
            </a:r>
            <a:r>
              <a:rPr lang="en-US" sz="1500"/>
              <a:t>The F1-score is the harmonic mean of precision and recall and is useful when the class distribution is imbalanced.</a:t>
            </a:r>
            <a:endParaRPr sz="1500"/>
          </a:p>
          <a:p>
            <a:pPr indent="0" lvl="0" marL="457200" rtl="0" algn="just">
              <a:lnSpc>
                <a:spcPct val="150000"/>
              </a:lnSpc>
              <a:spcBef>
                <a:spcPts val="1000"/>
              </a:spcBef>
              <a:spcAft>
                <a:spcPts val="1000"/>
              </a:spcAft>
              <a:buNone/>
            </a:pPr>
            <a:r>
              <a:t/>
            </a:r>
            <a:endParaRPr sz="1500"/>
          </a:p>
        </p:txBody>
      </p:sp>
      <p:sp>
        <p:nvSpPr>
          <p:cNvPr id="213" name="Google Shape;213;p29"/>
          <p:cNvSpPr txBox="1"/>
          <p:nvPr>
            <p:ph idx="1" type="body"/>
          </p:nvPr>
        </p:nvSpPr>
        <p:spPr>
          <a:xfrm>
            <a:off x="6425050" y="727675"/>
            <a:ext cx="5493900" cy="5532300"/>
          </a:xfrm>
          <a:prstGeom prst="rect">
            <a:avLst/>
          </a:prstGeom>
        </p:spPr>
        <p:txBody>
          <a:bodyPr anchorCtr="0" anchor="t" bIns="45700" lIns="91425" spcFirstLastPara="1" rIns="91425" wrap="square" tIns="45700">
            <a:noAutofit/>
          </a:bodyPr>
          <a:lstStyle/>
          <a:p>
            <a:pPr indent="0" lvl="0" marL="0" rtl="0" algn="just">
              <a:lnSpc>
                <a:spcPct val="150000"/>
              </a:lnSpc>
              <a:spcBef>
                <a:spcPts val="1000"/>
              </a:spcBef>
              <a:spcAft>
                <a:spcPts val="0"/>
              </a:spcAft>
              <a:buNone/>
            </a:pPr>
            <a:r>
              <a:rPr lang="en-US" sz="1500"/>
              <a:t>5. </a:t>
            </a:r>
            <a:r>
              <a:rPr b="1" lang="en-US" sz="1500" u="sng"/>
              <a:t>ROC AUC (Receiver Operating Characteristic Area Under Curve)</a:t>
            </a:r>
            <a:r>
              <a:rPr b="1" lang="en-US" sz="1500"/>
              <a:t>: </a:t>
            </a:r>
            <a:r>
              <a:rPr lang="en-US" sz="1500"/>
              <a:t>ROC AUC quantifies the model's ability to discriminate between positive and negative classes across various threshold values. It plots the true positive rate (sensitivity) against the false positive rate (1 - specificity) and calculates the area under the curve. Higher ROC AUC values indicate better discrimination performance.</a:t>
            </a:r>
            <a:endParaRPr sz="1500"/>
          </a:p>
          <a:p>
            <a:pPr indent="0" lvl="0" marL="0" rtl="0" algn="just">
              <a:lnSpc>
                <a:spcPct val="150000"/>
              </a:lnSpc>
              <a:spcBef>
                <a:spcPts val="1000"/>
              </a:spcBef>
              <a:spcAft>
                <a:spcPts val="0"/>
              </a:spcAft>
              <a:buNone/>
            </a:pPr>
            <a:r>
              <a:t/>
            </a:r>
            <a:endParaRPr sz="1500"/>
          </a:p>
          <a:p>
            <a:pPr indent="0" lvl="0" marL="0" rtl="0" algn="just">
              <a:lnSpc>
                <a:spcPct val="150000"/>
              </a:lnSpc>
              <a:spcBef>
                <a:spcPts val="1000"/>
              </a:spcBef>
              <a:spcAft>
                <a:spcPts val="0"/>
              </a:spcAft>
              <a:buNone/>
            </a:pPr>
            <a:r>
              <a:rPr lang="en-US" sz="1500"/>
              <a:t>6. </a:t>
            </a:r>
            <a:r>
              <a:rPr b="1" lang="en-US" sz="1500" u="sng"/>
              <a:t>Confusion Matrix</a:t>
            </a:r>
            <a:r>
              <a:rPr b="1" lang="en-US" sz="1500"/>
              <a:t>: </a:t>
            </a:r>
            <a:r>
              <a:rPr lang="en-US" sz="1500"/>
              <a:t>A confusion matrix provides a tabular summary of the model's predictions versus the actual labels in the dataset. It includes true positives (TP), true negatives (TN), false positives (FP), and false negatives (FN), which can be used to calculate various performance metrics.</a:t>
            </a:r>
            <a:endParaRPr sz="1500"/>
          </a:p>
          <a:p>
            <a:pPr indent="0" lvl="0" marL="0" rtl="0" algn="just">
              <a:lnSpc>
                <a:spcPct val="150000"/>
              </a:lnSpc>
              <a:spcBef>
                <a:spcPts val="1000"/>
              </a:spcBef>
              <a:spcAft>
                <a:spcPts val="0"/>
              </a:spcAft>
              <a:buNone/>
            </a:pPr>
            <a:r>
              <a:t/>
            </a:r>
            <a:endParaRPr sz="1500"/>
          </a:p>
          <a:p>
            <a:pPr indent="0" lvl="0" marL="0" rtl="0" algn="just">
              <a:lnSpc>
                <a:spcPct val="150000"/>
              </a:lnSpc>
              <a:spcBef>
                <a:spcPts val="1000"/>
              </a:spcBef>
              <a:spcAft>
                <a:spcPts val="0"/>
              </a:spcAft>
              <a:buNone/>
            </a:pPr>
            <a:r>
              <a:t/>
            </a:r>
            <a:endParaRPr sz="1500"/>
          </a:p>
          <a:p>
            <a:pPr indent="0" lvl="0" marL="0" rtl="0" algn="just">
              <a:lnSpc>
                <a:spcPct val="150000"/>
              </a:lnSpc>
              <a:spcBef>
                <a:spcPts val="1000"/>
              </a:spcBef>
              <a:spcAft>
                <a:spcPts val="1000"/>
              </a:spcAft>
              <a:buNone/>
            </a:pPr>
            <a:r>
              <a:t/>
            </a:r>
            <a:endParaRPr sz="1500"/>
          </a:p>
        </p:txBody>
      </p:sp>
      <p:pic>
        <p:nvPicPr>
          <p:cNvPr id="214" name="Google Shape;214;p29"/>
          <p:cNvPicPr preferRelativeResize="0"/>
          <p:nvPr/>
        </p:nvPicPr>
        <p:blipFill rotWithShape="1">
          <a:blip r:embed="rId3">
            <a:alphaModFix/>
          </a:blip>
          <a:srcRect b="16662" l="0" r="0" t="16448"/>
          <a:stretch/>
        </p:blipFill>
        <p:spPr>
          <a:xfrm>
            <a:off x="1868350" y="1591249"/>
            <a:ext cx="3619500" cy="439625"/>
          </a:xfrm>
          <a:prstGeom prst="rect">
            <a:avLst/>
          </a:prstGeom>
          <a:noFill/>
          <a:ln>
            <a:noFill/>
          </a:ln>
        </p:spPr>
      </p:pic>
      <p:pic>
        <p:nvPicPr>
          <p:cNvPr id="215" name="Google Shape;215;p29"/>
          <p:cNvPicPr preferRelativeResize="0"/>
          <p:nvPr/>
        </p:nvPicPr>
        <p:blipFill rotWithShape="1">
          <a:blip r:embed="rId4">
            <a:alphaModFix/>
          </a:blip>
          <a:srcRect b="0" l="0" r="0" t="20904"/>
          <a:stretch/>
        </p:blipFill>
        <p:spPr>
          <a:xfrm>
            <a:off x="2021712" y="2813463"/>
            <a:ext cx="3312775" cy="502591"/>
          </a:xfrm>
          <a:prstGeom prst="rect">
            <a:avLst/>
          </a:prstGeom>
          <a:noFill/>
          <a:ln>
            <a:noFill/>
          </a:ln>
        </p:spPr>
      </p:pic>
      <p:pic>
        <p:nvPicPr>
          <p:cNvPr id="216" name="Google Shape;216;p29"/>
          <p:cNvPicPr preferRelativeResize="0"/>
          <p:nvPr/>
        </p:nvPicPr>
        <p:blipFill>
          <a:blip r:embed="rId5">
            <a:alphaModFix/>
          </a:blip>
          <a:stretch>
            <a:fillRect/>
          </a:stretch>
        </p:blipFill>
        <p:spPr>
          <a:xfrm>
            <a:off x="2021726" y="4419650"/>
            <a:ext cx="3312750" cy="549125"/>
          </a:xfrm>
          <a:prstGeom prst="rect">
            <a:avLst/>
          </a:prstGeom>
          <a:noFill/>
          <a:ln>
            <a:noFill/>
          </a:ln>
        </p:spPr>
      </p:pic>
      <p:pic>
        <p:nvPicPr>
          <p:cNvPr id="217" name="Google Shape;217;p29"/>
          <p:cNvPicPr preferRelativeResize="0"/>
          <p:nvPr/>
        </p:nvPicPr>
        <p:blipFill rotWithShape="1">
          <a:blip r:embed="rId6">
            <a:alphaModFix/>
          </a:blip>
          <a:srcRect b="0" l="0" r="0" t="21605"/>
          <a:stretch/>
        </p:blipFill>
        <p:spPr>
          <a:xfrm>
            <a:off x="6731675" y="5218950"/>
            <a:ext cx="4880650" cy="686050"/>
          </a:xfrm>
          <a:prstGeom prst="rect">
            <a:avLst/>
          </a:prstGeom>
          <a:noFill/>
          <a:ln>
            <a:noFill/>
          </a:ln>
        </p:spPr>
      </p:pic>
      <p:pic>
        <p:nvPicPr>
          <p:cNvPr id="218" name="Google Shape;218;p29"/>
          <p:cNvPicPr preferRelativeResize="0"/>
          <p:nvPr/>
        </p:nvPicPr>
        <p:blipFill>
          <a:blip r:embed="rId7">
            <a:alphaModFix/>
          </a:blip>
          <a:stretch>
            <a:fillRect/>
          </a:stretch>
        </p:blipFill>
        <p:spPr>
          <a:xfrm>
            <a:off x="2535449" y="5654800"/>
            <a:ext cx="2285295" cy="502575"/>
          </a:xfrm>
          <a:prstGeom prst="rect">
            <a:avLst/>
          </a:prstGeom>
          <a:noFill/>
          <a:ln>
            <a:noFill/>
          </a:ln>
        </p:spPr>
      </p:pic>
      <p:pic>
        <p:nvPicPr>
          <p:cNvPr id="219" name="Google Shape;219;p29"/>
          <p:cNvPicPr preferRelativeResize="0"/>
          <p:nvPr/>
        </p:nvPicPr>
        <p:blipFill>
          <a:blip r:embed="rId8">
            <a:alphaModFix/>
          </a:blip>
          <a:stretch>
            <a:fillRect/>
          </a:stretch>
        </p:blipFill>
        <p:spPr>
          <a:xfrm>
            <a:off x="6839550" y="2879875"/>
            <a:ext cx="4664900" cy="549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nvSpPr>
        <p:spPr>
          <a:xfrm>
            <a:off x="3362700" y="176725"/>
            <a:ext cx="5466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Implementation</a:t>
            </a:r>
            <a:endParaRPr sz="2900">
              <a:solidFill>
                <a:srgbClr val="930B0B"/>
              </a:solidFill>
            </a:endParaRPr>
          </a:p>
        </p:txBody>
      </p:sp>
      <p:pic>
        <p:nvPicPr>
          <p:cNvPr id="225" name="Google Shape;225;p30"/>
          <p:cNvPicPr preferRelativeResize="0"/>
          <p:nvPr/>
        </p:nvPicPr>
        <p:blipFill rotWithShape="1">
          <a:blip r:embed="rId3">
            <a:alphaModFix/>
          </a:blip>
          <a:srcRect b="0" l="0" r="26814" t="0"/>
          <a:stretch/>
        </p:blipFill>
        <p:spPr>
          <a:xfrm>
            <a:off x="897100" y="1378675"/>
            <a:ext cx="3311225" cy="1687100"/>
          </a:xfrm>
          <a:prstGeom prst="rect">
            <a:avLst/>
          </a:prstGeom>
          <a:noFill/>
          <a:ln>
            <a:noFill/>
          </a:ln>
        </p:spPr>
      </p:pic>
      <p:sp>
        <p:nvSpPr>
          <p:cNvPr id="226" name="Google Shape;226;p30"/>
          <p:cNvSpPr txBox="1"/>
          <p:nvPr/>
        </p:nvSpPr>
        <p:spPr>
          <a:xfrm>
            <a:off x="242450" y="3193788"/>
            <a:ext cx="43641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Importing the Necessary Modules</a:t>
            </a:r>
            <a:endParaRPr>
              <a:latin typeface="Times New Roman"/>
              <a:ea typeface="Times New Roman"/>
              <a:cs typeface="Times New Roman"/>
              <a:sym typeface="Times New Roman"/>
            </a:endParaRPr>
          </a:p>
        </p:txBody>
      </p:sp>
      <p:pic>
        <p:nvPicPr>
          <p:cNvPr id="227" name="Google Shape;227;p30"/>
          <p:cNvPicPr preferRelativeResize="0"/>
          <p:nvPr/>
        </p:nvPicPr>
        <p:blipFill rotWithShape="1">
          <a:blip r:embed="rId4">
            <a:alphaModFix/>
          </a:blip>
          <a:srcRect b="0" l="3418" r="0" t="0"/>
          <a:stretch/>
        </p:blipFill>
        <p:spPr>
          <a:xfrm>
            <a:off x="897100" y="3768850"/>
            <a:ext cx="10657599" cy="1669075"/>
          </a:xfrm>
          <a:prstGeom prst="rect">
            <a:avLst/>
          </a:prstGeom>
          <a:noFill/>
          <a:ln>
            <a:noFill/>
          </a:ln>
        </p:spPr>
      </p:pic>
      <p:sp>
        <p:nvSpPr>
          <p:cNvPr id="228" name="Google Shape;228;p30"/>
          <p:cNvSpPr txBox="1"/>
          <p:nvPr/>
        </p:nvSpPr>
        <p:spPr>
          <a:xfrm>
            <a:off x="3913938" y="5437925"/>
            <a:ext cx="43641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Loading the Dataset</a:t>
            </a:r>
            <a:endParaRPr>
              <a:latin typeface="Times New Roman"/>
              <a:ea typeface="Times New Roman"/>
              <a:cs typeface="Times New Roman"/>
              <a:sym typeface="Times New Roman"/>
            </a:endParaRPr>
          </a:p>
        </p:txBody>
      </p:sp>
      <p:pic>
        <p:nvPicPr>
          <p:cNvPr id="229" name="Google Shape;229;p30"/>
          <p:cNvPicPr preferRelativeResize="0"/>
          <p:nvPr/>
        </p:nvPicPr>
        <p:blipFill>
          <a:blip r:embed="rId5">
            <a:alphaModFix/>
          </a:blip>
          <a:stretch>
            <a:fillRect/>
          </a:stretch>
        </p:blipFill>
        <p:spPr>
          <a:xfrm>
            <a:off x="4319150" y="1271325"/>
            <a:ext cx="7468045" cy="1901800"/>
          </a:xfrm>
          <a:prstGeom prst="rect">
            <a:avLst/>
          </a:prstGeom>
          <a:noFill/>
          <a:ln>
            <a:noFill/>
          </a:ln>
        </p:spPr>
      </p:pic>
      <p:sp>
        <p:nvSpPr>
          <p:cNvPr id="230" name="Google Shape;230;p30"/>
          <p:cNvSpPr txBox="1"/>
          <p:nvPr/>
        </p:nvSpPr>
        <p:spPr>
          <a:xfrm>
            <a:off x="5871125" y="3173125"/>
            <a:ext cx="43641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Times New Roman"/>
                <a:ea typeface="Times New Roman"/>
                <a:cs typeface="Times New Roman"/>
                <a:sym typeface="Times New Roman"/>
              </a:rPr>
              <a:t>Dataset</a:t>
            </a:r>
            <a:endParaRPr sz="16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nvSpPr>
        <p:spPr>
          <a:xfrm>
            <a:off x="3362700" y="176725"/>
            <a:ext cx="5466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Implementation</a:t>
            </a:r>
            <a:endParaRPr sz="2900">
              <a:solidFill>
                <a:srgbClr val="930B0B"/>
              </a:solidFill>
            </a:endParaRPr>
          </a:p>
        </p:txBody>
      </p:sp>
      <p:sp>
        <p:nvSpPr>
          <p:cNvPr id="236" name="Google Shape;236;p31"/>
          <p:cNvSpPr txBox="1"/>
          <p:nvPr/>
        </p:nvSpPr>
        <p:spPr>
          <a:xfrm>
            <a:off x="3913938" y="5282050"/>
            <a:ext cx="43641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500">
                <a:latin typeface="Times New Roman"/>
                <a:ea typeface="Times New Roman"/>
                <a:cs typeface="Times New Roman"/>
                <a:sym typeface="Times New Roman"/>
              </a:rPr>
              <a:t>Text Preprocessing</a:t>
            </a:r>
            <a:endParaRPr sz="1500">
              <a:latin typeface="Times New Roman"/>
              <a:ea typeface="Times New Roman"/>
              <a:cs typeface="Times New Roman"/>
              <a:sym typeface="Times New Roman"/>
            </a:endParaRPr>
          </a:p>
        </p:txBody>
      </p:sp>
      <p:pic>
        <p:nvPicPr>
          <p:cNvPr id="237" name="Google Shape;237;p31"/>
          <p:cNvPicPr preferRelativeResize="0"/>
          <p:nvPr/>
        </p:nvPicPr>
        <p:blipFill rotWithShape="1">
          <a:blip r:embed="rId3">
            <a:alphaModFix/>
          </a:blip>
          <a:srcRect b="43899" l="4935" r="36451" t="6215"/>
          <a:stretch/>
        </p:blipFill>
        <p:spPr>
          <a:xfrm>
            <a:off x="876300" y="1706900"/>
            <a:ext cx="5347875" cy="3444200"/>
          </a:xfrm>
          <a:prstGeom prst="rect">
            <a:avLst/>
          </a:prstGeom>
          <a:noFill/>
          <a:ln>
            <a:noFill/>
          </a:ln>
        </p:spPr>
      </p:pic>
      <p:pic>
        <p:nvPicPr>
          <p:cNvPr id="238" name="Google Shape;238;p31"/>
          <p:cNvPicPr preferRelativeResize="0"/>
          <p:nvPr/>
        </p:nvPicPr>
        <p:blipFill rotWithShape="1">
          <a:blip r:embed="rId3">
            <a:alphaModFix/>
          </a:blip>
          <a:srcRect b="0" l="4932" r="45045" t="56159"/>
          <a:stretch/>
        </p:blipFill>
        <p:spPr>
          <a:xfrm>
            <a:off x="6096000" y="1706900"/>
            <a:ext cx="5609800" cy="344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nvSpPr>
        <p:spPr>
          <a:xfrm>
            <a:off x="3362700" y="176725"/>
            <a:ext cx="5466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Implementation</a:t>
            </a:r>
            <a:endParaRPr sz="2900">
              <a:solidFill>
                <a:srgbClr val="930B0B"/>
              </a:solidFill>
            </a:endParaRPr>
          </a:p>
        </p:txBody>
      </p:sp>
      <p:sp>
        <p:nvSpPr>
          <p:cNvPr id="244" name="Google Shape;244;p32"/>
          <p:cNvSpPr txBox="1"/>
          <p:nvPr/>
        </p:nvSpPr>
        <p:spPr>
          <a:xfrm>
            <a:off x="4295825" y="2414500"/>
            <a:ext cx="43641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Times New Roman"/>
                <a:ea typeface="Times New Roman"/>
                <a:cs typeface="Times New Roman"/>
                <a:sym typeface="Times New Roman"/>
              </a:rPr>
              <a:t>Splitting the model into training and </a:t>
            </a:r>
            <a:r>
              <a:rPr lang="en-US" sz="1600">
                <a:latin typeface="Times New Roman"/>
                <a:ea typeface="Times New Roman"/>
                <a:cs typeface="Times New Roman"/>
                <a:sym typeface="Times New Roman"/>
              </a:rPr>
              <a:t>testing</a:t>
            </a:r>
            <a:endParaRPr sz="1600">
              <a:latin typeface="Times New Roman"/>
              <a:ea typeface="Times New Roman"/>
              <a:cs typeface="Times New Roman"/>
              <a:sym typeface="Times New Roman"/>
            </a:endParaRPr>
          </a:p>
        </p:txBody>
      </p:sp>
      <p:pic>
        <p:nvPicPr>
          <p:cNvPr id="245" name="Google Shape;245;p32"/>
          <p:cNvPicPr preferRelativeResize="0"/>
          <p:nvPr/>
        </p:nvPicPr>
        <p:blipFill>
          <a:blip r:embed="rId3">
            <a:alphaModFix/>
          </a:blip>
          <a:stretch>
            <a:fillRect/>
          </a:stretch>
        </p:blipFill>
        <p:spPr>
          <a:xfrm>
            <a:off x="2221125" y="900025"/>
            <a:ext cx="8013926" cy="1597225"/>
          </a:xfrm>
          <a:prstGeom prst="rect">
            <a:avLst/>
          </a:prstGeom>
          <a:noFill/>
          <a:ln>
            <a:noFill/>
          </a:ln>
        </p:spPr>
      </p:pic>
      <p:pic>
        <p:nvPicPr>
          <p:cNvPr id="246" name="Google Shape;246;p32"/>
          <p:cNvPicPr preferRelativeResize="0"/>
          <p:nvPr/>
        </p:nvPicPr>
        <p:blipFill>
          <a:blip r:embed="rId4">
            <a:alphaModFix/>
          </a:blip>
          <a:stretch>
            <a:fillRect/>
          </a:stretch>
        </p:blipFill>
        <p:spPr>
          <a:xfrm>
            <a:off x="3135575" y="2837213"/>
            <a:ext cx="5693725" cy="3050000"/>
          </a:xfrm>
          <a:prstGeom prst="rect">
            <a:avLst/>
          </a:prstGeom>
          <a:noFill/>
          <a:ln>
            <a:noFill/>
          </a:ln>
        </p:spPr>
      </p:pic>
      <p:sp>
        <p:nvSpPr>
          <p:cNvPr id="247" name="Google Shape;247;p32"/>
          <p:cNvSpPr txBox="1"/>
          <p:nvPr/>
        </p:nvSpPr>
        <p:spPr>
          <a:xfrm>
            <a:off x="4046038" y="5887200"/>
            <a:ext cx="43641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Times New Roman"/>
                <a:ea typeface="Times New Roman"/>
                <a:cs typeface="Times New Roman"/>
                <a:sym typeface="Times New Roman"/>
              </a:rPr>
              <a:t>Word2Vec and </a:t>
            </a:r>
            <a:r>
              <a:rPr lang="en-US" sz="1600">
                <a:latin typeface="Times New Roman"/>
                <a:ea typeface="Times New Roman"/>
                <a:cs typeface="Times New Roman"/>
                <a:sym typeface="Times New Roman"/>
              </a:rPr>
              <a:t>building</a:t>
            </a:r>
            <a:r>
              <a:rPr lang="en-US" sz="1600">
                <a:latin typeface="Times New Roman"/>
                <a:ea typeface="Times New Roman"/>
                <a:cs typeface="Times New Roman"/>
                <a:sym typeface="Times New Roman"/>
              </a:rPr>
              <a:t> Vocab</a:t>
            </a:r>
            <a:endParaRPr sz="16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nvSpPr>
        <p:spPr>
          <a:xfrm>
            <a:off x="3362700" y="176725"/>
            <a:ext cx="5466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Building the LSTM Model</a:t>
            </a:r>
            <a:endParaRPr sz="2900">
              <a:solidFill>
                <a:srgbClr val="930B0B"/>
              </a:solidFill>
            </a:endParaRPr>
          </a:p>
        </p:txBody>
      </p:sp>
      <p:pic>
        <p:nvPicPr>
          <p:cNvPr id="253" name="Google Shape;253;p33"/>
          <p:cNvPicPr preferRelativeResize="0"/>
          <p:nvPr/>
        </p:nvPicPr>
        <p:blipFill>
          <a:blip r:embed="rId3">
            <a:alphaModFix/>
          </a:blip>
          <a:stretch>
            <a:fillRect/>
          </a:stretch>
        </p:blipFill>
        <p:spPr>
          <a:xfrm>
            <a:off x="966375" y="1298350"/>
            <a:ext cx="10902350" cy="4050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nvSpPr>
        <p:spPr>
          <a:xfrm>
            <a:off x="1829100" y="166700"/>
            <a:ext cx="85338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Training the LSTM Model</a:t>
            </a:r>
            <a:endParaRPr sz="2900">
              <a:solidFill>
                <a:srgbClr val="930B0B"/>
              </a:solidFill>
            </a:endParaRPr>
          </a:p>
        </p:txBody>
      </p:sp>
      <p:pic>
        <p:nvPicPr>
          <p:cNvPr id="259" name="Google Shape;259;p34"/>
          <p:cNvPicPr preferRelativeResize="0"/>
          <p:nvPr/>
        </p:nvPicPr>
        <p:blipFill>
          <a:blip r:embed="rId3">
            <a:alphaModFix/>
          </a:blip>
          <a:stretch>
            <a:fillRect/>
          </a:stretch>
        </p:blipFill>
        <p:spPr>
          <a:xfrm>
            <a:off x="924775" y="1728200"/>
            <a:ext cx="10840050" cy="258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1089764" y="214816"/>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Problem Statement</a:t>
            </a:r>
            <a:endParaRPr b="1"/>
          </a:p>
        </p:txBody>
      </p:sp>
      <p:sp>
        <p:nvSpPr>
          <p:cNvPr id="108" name="Google Shape;108;p17"/>
          <p:cNvSpPr txBox="1"/>
          <p:nvPr>
            <p:ph idx="1" type="body"/>
          </p:nvPr>
        </p:nvSpPr>
        <p:spPr>
          <a:xfrm>
            <a:off x="1008500" y="1089925"/>
            <a:ext cx="10522800" cy="4526100"/>
          </a:xfrm>
          <a:prstGeom prst="rect">
            <a:avLst/>
          </a:prstGeom>
        </p:spPr>
        <p:txBody>
          <a:bodyPr anchorCtr="0" anchor="t" bIns="45700" lIns="91425" spcFirstLastPara="1" rIns="91425" wrap="square" tIns="45700">
            <a:noAutofit/>
          </a:bodyPr>
          <a:lstStyle/>
          <a:p>
            <a:pPr indent="-349250" lvl="0" marL="457200" rtl="0" algn="just">
              <a:lnSpc>
                <a:spcPct val="150000"/>
              </a:lnSpc>
              <a:spcBef>
                <a:spcPts val="0"/>
              </a:spcBef>
              <a:spcAft>
                <a:spcPts val="0"/>
              </a:spcAft>
              <a:buSzPts val="1900"/>
              <a:buChar char="➢"/>
            </a:pPr>
            <a:r>
              <a:rPr b="1" lang="en-US" sz="1900">
                <a:highlight>
                  <a:srgbClr val="FFFFFF"/>
                </a:highlight>
              </a:rPr>
              <a:t>Limitations of Existing Tools</a:t>
            </a:r>
            <a:r>
              <a:rPr lang="en-US" sz="1900">
                <a:highlight>
                  <a:srgbClr val="FFFFFF"/>
                </a:highlight>
              </a:rPr>
              <a:t>: Current sentiment analysis tools are unreliable for Twitter data, resulting in inaccuracies and restricting the depth of insights obtained.</a:t>
            </a:r>
            <a:endParaRPr sz="1900">
              <a:highlight>
                <a:srgbClr val="FFFFFF"/>
              </a:highlight>
            </a:endParaRPr>
          </a:p>
          <a:p>
            <a:pPr indent="-349250" lvl="0" marL="457200" rtl="0" algn="just">
              <a:lnSpc>
                <a:spcPct val="150000"/>
              </a:lnSpc>
              <a:spcBef>
                <a:spcPts val="0"/>
              </a:spcBef>
              <a:spcAft>
                <a:spcPts val="0"/>
              </a:spcAft>
              <a:buSzPts val="1900"/>
              <a:buChar char="➢"/>
            </a:pPr>
            <a:r>
              <a:rPr b="1" lang="en-US" sz="1900">
                <a:highlight>
                  <a:srgbClr val="FFFFFF"/>
                </a:highlight>
              </a:rPr>
              <a:t>Diverse Expression Styles</a:t>
            </a:r>
            <a:r>
              <a:rPr lang="en-US" sz="1900">
                <a:highlight>
                  <a:srgbClr val="FFFFFF"/>
                </a:highlight>
              </a:rPr>
              <a:t>: Twitter encompasses a wide range of expression styles, such as slang and memes, which pose challenges for traditional sentiment models and necessitate a more nuanced approach.</a:t>
            </a:r>
            <a:endParaRPr sz="1900">
              <a:highlight>
                <a:srgbClr val="FFFFFF"/>
              </a:highlight>
            </a:endParaRPr>
          </a:p>
          <a:p>
            <a:pPr indent="-349250" lvl="0" marL="457200" rtl="0" algn="just">
              <a:lnSpc>
                <a:spcPct val="150000"/>
              </a:lnSpc>
              <a:spcBef>
                <a:spcPts val="0"/>
              </a:spcBef>
              <a:spcAft>
                <a:spcPts val="0"/>
              </a:spcAft>
              <a:buSzPts val="1900"/>
              <a:buChar char="➢"/>
            </a:pPr>
            <a:r>
              <a:rPr b="1" lang="en-US" sz="1900">
                <a:highlight>
                  <a:srgbClr val="FFFFFF"/>
                </a:highlight>
              </a:rPr>
              <a:t>Challenges with Informal Language</a:t>
            </a:r>
            <a:r>
              <a:rPr lang="en-US" sz="1900">
                <a:highlight>
                  <a:srgbClr val="FFFFFF"/>
                </a:highlight>
              </a:rPr>
              <a:t>: Traditional sentiment analysis models struggle to handle the informal language prevalent on Twitter, impacting the accuracy of sentiment analysis and opinion mining.</a:t>
            </a:r>
            <a:endParaRPr sz="1900">
              <a:highlight>
                <a:srgbClr val="FFFFFF"/>
              </a:highlight>
            </a:endParaRPr>
          </a:p>
          <a:p>
            <a:pPr indent="-349250" lvl="0" marL="457200" rtl="0" algn="just">
              <a:lnSpc>
                <a:spcPct val="150000"/>
              </a:lnSpc>
              <a:spcBef>
                <a:spcPts val="0"/>
              </a:spcBef>
              <a:spcAft>
                <a:spcPts val="0"/>
              </a:spcAft>
              <a:buSzPts val="1900"/>
              <a:buChar char="➢"/>
            </a:pPr>
            <a:r>
              <a:rPr b="1" lang="en-US" sz="1900">
                <a:highlight>
                  <a:srgbClr val="FFFFFF"/>
                </a:highlight>
              </a:rPr>
              <a:t>Adaptability to Dynamic Language</a:t>
            </a:r>
            <a:r>
              <a:rPr lang="en-US" sz="1900">
                <a:highlight>
                  <a:srgbClr val="FFFFFF"/>
                </a:highlight>
              </a:rPr>
              <a:t>: The dynamic nature of language evolution on Twitter demands adaptable sentiment analysis solutions to effectively capture evolving language trends and sentiments.</a:t>
            </a:r>
            <a:endParaRPr sz="1900">
              <a:highlight>
                <a:srgbClr val="FFFFFF"/>
              </a:highlight>
            </a:endParaRPr>
          </a:p>
          <a:p>
            <a:pPr indent="0" lvl="0" marL="0" rtl="0" algn="just">
              <a:lnSpc>
                <a:spcPct val="150000"/>
              </a:lnSpc>
              <a:spcBef>
                <a:spcPts val="1000"/>
              </a:spcBef>
              <a:spcAft>
                <a:spcPts val="0"/>
              </a:spcAft>
              <a:buNone/>
            </a:pPr>
            <a:r>
              <a:t/>
            </a:r>
            <a:endParaRPr b="1"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nvSpPr>
        <p:spPr>
          <a:xfrm>
            <a:off x="1829100" y="166700"/>
            <a:ext cx="85338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Training the LSTM Model</a:t>
            </a:r>
            <a:endParaRPr sz="2900">
              <a:solidFill>
                <a:srgbClr val="930B0B"/>
              </a:solidFill>
            </a:endParaRPr>
          </a:p>
        </p:txBody>
      </p:sp>
      <p:pic>
        <p:nvPicPr>
          <p:cNvPr id="265" name="Google Shape;265;p35"/>
          <p:cNvPicPr preferRelativeResize="0"/>
          <p:nvPr/>
        </p:nvPicPr>
        <p:blipFill rotWithShape="1">
          <a:blip r:embed="rId3">
            <a:alphaModFix/>
          </a:blip>
          <a:srcRect b="0" l="0" r="0" t="43652"/>
          <a:stretch/>
        </p:blipFill>
        <p:spPr>
          <a:xfrm>
            <a:off x="1052150" y="1074625"/>
            <a:ext cx="10709825" cy="4938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nvSpPr>
        <p:spPr>
          <a:xfrm>
            <a:off x="1829100" y="166700"/>
            <a:ext cx="85338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Testing the LSTM Model</a:t>
            </a:r>
            <a:endParaRPr sz="2900">
              <a:solidFill>
                <a:srgbClr val="930B0B"/>
              </a:solidFill>
            </a:endParaRPr>
          </a:p>
        </p:txBody>
      </p:sp>
      <p:pic>
        <p:nvPicPr>
          <p:cNvPr id="271" name="Google Shape;271;p36"/>
          <p:cNvPicPr preferRelativeResize="0"/>
          <p:nvPr/>
        </p:nvPicPr>
        <p:blipFill rotWithShape="1">
          <a:blip r:embed="rId3">
            <a:alphaModFix/>
          </a:blip>
          <a:srcRect b="33919" l="0" r="7347" t="0"/>
          <a:stretch/>
        </p:blipFill>
        <p:spPr>
          <a:xfrm>
            <a:off x="826475" y="968125"/>
            <a:ext cx="6244499" cy="5197225"/>
          </a:xfrm>
          <a:prstGeom prst="rect">
            <a:avLst/>
          </a:prstGeom>
          <a:noFill/>
          <a:ln>
            <a:noFill/>
          </a:ln>
        </p:spPr>
      </p:pic>
      <p:pic>
        <p:nvPicPr>
          <p:cNvPr id="272" name="Google Shape;272;p36"/>
          <p:cNvPicPr preferRelativeResize="0"/>
          <p:nvPr/>
        </p:nvPicPr>
        <p:blipFill rotWithShape="1">
          <a:blip r:embed="rId3">
            <a:alphaModFix/>
          </a:blip>
          <a:srcRect b="6889" l="0" r="46601" t="68655"/>
          <a:stretch/>
        </p:blipFill>
        <p:spPr>
          <a:xfrm>
            <a:off x="7152475" y="2187325"/>
            <a:ext cx="4698275" cy="2447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7"/>
          <p:cNvPicPr preferRelativeResize="0"/>
          <p:nvPr/>
        </p:nvPicPr>
        <p:blipFill>
          <a:blip r:embed="rId3">
            <a:alphaModFix/>
          </a:blip>
          <a:stretch>
            <a:fillRect/>
          </a:stretch>
        </p:blipFill>
        <p:spPr>
          <a:xfrm>
            <a:off x="6096000" y="2050175"/>
            <a:ext cx="5568800" cy="4063025"/>
          </a:xfrm>
          <a:prstGeom prst="rect">
            <a:avLst/>
          </a:prstGeom>
          <a:noFill/>
          <a:ln>
            <a:noFill/>
          </a:ln>
        </p:spPr>
      </p:pic>
      <p:sp>
        <p:nvSpPr>
          <p:cNvPr id="278" name="Google Shape;278;p37"/>
          <p:cNvSpPr txBox="1"/>
          <p:nvPr/>
        </p:nvSpPr>
        <p:spPr>
          <a:xfrm>
            <a:off x="1829100" y="166700"/>
            <a:ext cx="85338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Evaluating</a:t>
            </a:r>
            <a:r>
              <a:rPr b="1" lang="en-US" sz="3500">
                <a:solidFill>
                  <a:srgbClr val="930B0B"/>
                </a:solidFill>
                <a:latin typeface="Times New Roman"/>
                <a:ea typeface="Times New Roman"/>
                <a:cs typeface="Times New Roman"/>
                <a:sym typeface="Times New Roman"/>
              </a:rPr>
              <a:t> the LSTM Model</a:t>
            </a:r>
            <a:endParaRPr sz="2900">
              <a:solidFill>
                <a:srgbClr val="930B0B"/>
              </a:solidFill>
            </a:endParaRPr>
          </a:p>
        </p:txBody>
      </p:sp>
      <p:pic>
        <p:nvPicPr>
          <p:cNvPr id="279" name="Google Shape;279;p37"/>
          <p:cNvPicPr preferRelativeResize="0"/>
          <p:nvPr/>
        </p:nvPicPr>
        <p:blipFill>
          <a:blip r:embed="rId4">
            <a:alphaModFix/>
          </a:blip>
          <a:stretch>
            <a:fillRect/>
          </a:stretch>
        </p:blipFill>
        <p:spPr>
          <a:xfrm>
            <a:off x="1001325" y="890000"/>
            <a:ext cx="5094675" cy="52232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nvSpPr>
        <p:spPr>
          <a:xfrm>
            <a:off x="3362700" y="176725"/>
            <a:ext cx="5466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Outputs - LSTM Model</a:t>
            </a:r>
            <a:endParaRPr sz="2900">
              <a:solidFill>
                <a:srgbClr val="930B0B"/>
              </a:solidFill>
            </a:endParaRPr>
          </a:p>
        </p:txBody>
      </p:sp>
      <p:pic>
        <p:nvPicPr>
          <p:cNvPr id="285" name="Google Shape;285;p38"/>
          <p:cNvPicPr preferRelativeResize="0"/>
          <p:nvPr/>
        </p:nvPicPr>
        <p:blipFill>
          <a:blip r:embed="rId3">
            <a:alphaModFix/>
          </a:blip>
          <a:stretch>
            <a:fillRect/>
          </a:stretch>
        </p:blipFill>
        <p:spPr>
          <a:xfrm>
            <a:off x="2302625" y="1140312"/>
            <a:ext cx="8044175" cy="4577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nvSpPr>
        <p:spPr>
          <a:xfrm>
            <a:off x="3362700" y="176725"/>
            <a:ext cx="5466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Building the CNN Model</a:t>
            </a:r>
            <a:endParaRPr sz="2900">
              <a:solidFill>
                <a:srgbClr val="930B0B"/>
              </a:solidFill>
            </a:endParaRPr>
          </a:p>
        </p:txBody>
      </p:sp>
      <p:pic>
        <p:nvPicPr>
          <p:cNvPr id="291" name="Google Shape;291;p39"/>
          <p:cNvPicPr preferRelativeResize="0"/>
          <p:nvPr/>
        </p:nvPicPr>
        <p:blipFill>
          <a:blip r:embed="rId3">
            <a:alphaModFix/>
          </a:blip>
          <a:stretch>
            <a:fillRect/>
          </a:stretch>
        </p:blipFill>
        <p:spPr>
          <a:xfrm>
            <a:off x="877975" y="900025"/>
            <a:ext cx="10937900" cy="461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nvSpPr>
        <p:spPr>
          <a:xfrm>
            <a:off x="3362700" y="176725"/>
            <a:ext cx="5466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Training the CNN Model</a:t>
            </a:r>
            <a:endParaRPr sz="2900">
              <a:solidFill>
                <a:srgbClr val="930B0B"/>
              </a:solidFill>
            </a:endParaRPr>
          </a:p>
        </p:txBody>
      </p:sp>
      <p:pic>
        <p:nvPicPr>
          <p:cNvPr id="297" name="Google Shape;297;p40"/>
          <p:cNvPicPr preferRelativeResize="0"/>
          <p:nvPr/>
        </p:nvPicPr>
        <p:blipFill rotWithShape="1">
          <a:blip r:embed="rId3">
            <a:alphaModFix/>
          </a:blip>
          <a:srcRect b="70380" l="0" r="0" t="0"/>
          <a:stretch/>
        </p:blipFill>
        <p:spPr>
          <a:xfrm>
            <a:off x="915850" y="1998300"/>
            <a:ext cx="10895475" cy="2861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nvSpPr>
        <p:spPr>
          <a:xfrm>
            <a:off x="3362700" y="176725"/>
            <a:ext cx="5466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Training the CNN Model</a:t>
            </a:r>
            <a:endParaRPr sz="2900">
              <a:solidFill>
                <a:srgbClr val="930B0B"/>
              </a:solidFill>
            </a:endParaRPr>
          </a:p>
        </p:txBody>
      </p:sp>
      <p:pic>
        <p:nvPicPr>
          <p:cNvPr id="303" name="Google Shape;303;p41"/>
          <p:cNvPicPr preferRelativeResize="0"/>
          <p:nvPr/>
        </p:nvPicPr>
        <p:blipFill rotWithShape="1">
          <a:blip r:embed="rId3">
            <a:alphaModFix/>
          </a:blip>
          <a:srcRect b="15415" l="0" r="0" t="38961"/>
          <a:stretch/>
        </p:blipFill>
        <p:spPr>
          <a:xfrm>
            <a:off x="1065325" y="1436075"/>
            <a:ext cx="10783001" cy="4361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nvSpPr>
        <p:spPr>
          <a:xfrm>
            <a:off x="3362700" y="176725"/>
            <a:ext cx="5466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Testing the CNN Model</a:t>
            </a:r>
            <a:endParaRPr sz="2900">
              <a:solidFill>
                <a:srgbClr val="930B0B"/>
              </a:solidFill>
            </a:endParaRPr>
          </a:p>
        </p:txBody>
      </p:sp>
      <p:pic>
        <p:nvPicPr>
          <p:cNvPr id="309" name="Google Shape;309;p42"/>
          <p:cNvPicPr preferRelativeResize="0"/>
          <p:nvPr/>
        </p:nvPicPr>
        <p:blipFill rotWithShape="1">
          <a:blip r:embed="rId3">
            <a:alphaModFix/>
          </a:blip>
          <a:srcRect b="44162" l="0" r="36948" t="0"/>
          <a:stretch/>
        </p:blipFill>
        <p:spPr>
          <a:xfrm>
            <a:off x="893100" y="1355150"/>
            <a:ext cx="6080625" cy="4147700"/>
          </a:xfrm>
          <a:prstGeom prst="rect">
            <a:avLst/>
          </a:prstGeom>
          <a:noFill/>
          <a:ln>
            <a:noFill/>
          </a:ln>
        </p:spPr>
      </p:pic>
      <p:pic>
        <p:nvPicPr>
          <p:cNvPr id="310" name="Google Shape;310;p42"/>
          <p:cNvPicPr preferRelativeResize="0"/>
          <p:nvPr/>
        </p:nvPicPr>
        <p:blipFill rotWithShape="1">
          <a:blip r:embed="rId3">
            <a:alphaModFix/>
          </a:blip>
          <a:srcRect b="14760" l="0" r="36948" t="56136"/>
          <a:stretch/>
        </p:blipFill>
        <p:spPr>
          <a:xfrm>
            <a:off x="7065250" y="985850"/>
            <a:ext cx="4650875" cy="1653438"/>
          </a:xfrm>
          <a:prstGeom prst="rect">
            <a:avLst/>
          </a:prstGeom>
          <a:noFill/>
          <a:ln>
            <a:noFill/>
          </a:ln>
        </p:spPr>
      </p:pic>
      <p:pic>
        <p:nvPicPr>
          <p:cNvPr id="311" name="Google Shape;311;p42"/>
          <p:cNvPicPr preferRelativeResize="0"/>
          <p:nvPr/>
        </p:nvPicPr>
        <p:blipFill rotWithShape="1">
          <a:blip r:embed="rId4">
            <a:alphaModFix/>
          </a:blip>
          <a:srcRect b="-6575" l="9067" r="1423" t="0"/>
          <a:stretch/>
        </p:blipFill>
        <p:spPr>
          <a:xfrm>
            <a:off x="7050475" y="2725125"/>
            <a:ext cx="3880624" cy="3605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nvSpPr>
        <p:spPr>
          <a:xfrm>
            <a:off x="3327900" y="196200"/>
            <a:ext cx="5536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Evaluating the CNN Model</a:t>
            </a:r>
            <a:endParaRPr sz="2900">
              <a:solidFill>
                <a:srgbClr val="930B0B"/>
              </a:solidFill>
            </a:endParaRPr>
          </a:p>
        </p:txBody>
      </p:sp>
      <p:sp>
        <p:nvSpPr>
          <p:cNvPr id="318" name="Google Shape;318;p43"/>
          <p:cNvSpPr txBox="1"/>
          <p:nvPr/>
        </p:nvSpPr>
        <p:spPr>
          <a:xfrm>
            <a:off x="937375" y="919500"/>
            <a:ext cx="2877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Accuracy: 0.7872</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Precision: 0.7789887450487876</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Recall: 0.8037892664448681</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F1 Score: 0.7911947062755655</a:t>
            </a:r>
            <a:endParaRPr sz="1600">
              <a:solidFill>
                <a:schemeClr val="dk1"/>
              </a:solidFill>
              <a:latin typeface="Times New Roman"/>
              <a:ea typeface="Times New Roman"/>
              <a:cs typeface="Times New Roman"/>
              <a:sym typeface="Times New Roman"/>
            </a:endParaRPr>
          </a:p>
        </p:txBody>
      </p:sp>
      <p:pic>
        <p:nvPicPr>
          <p:cNvPr id="319" name="Google Shape;319;p43"/>
          <p:cNvPicPr preferRelativeResize="0"/>
          <p:nvPr/>
        </p:nvPicPr>
        <p:blipFill>
          <a:blip r:embed="rId3">
            <a:alphaModFix/>
          </a:blip>
          <a:stretch>
            <a:fillRect/>
          </a:stretch>
        </p:blipFill>
        <p:spPr>
          <a:xfrm>
            <a:off x="937375" y="2089200"/>
            <a:ext cx="4949100" cy="3857875"/>
          </a:xfrm>
          <a:prstGeom prst="rect">
            <a:avLst/>
          </a:prstGeom>
          <a:noFill/>
          <a:ln>
            <a:noFill/>
          </a:ln>
        </p:spPr>
      </p:pic>
      <p:pic>
        <p:nvPicPr>
          <p:cNvPr id="320" name="Google Shape;320;p43"/>
          <p:cNvPicPr preferRelativeResize="0"/>
          <p:nvPr/>
        </p:nvPicPr>
        <p:blipFill>
          <a:blip r:embed="rId4">
            <a:alphaModFix/>
          </a:blip>
          <a:stretch>
            <a:fillRect/>
          </a:stretch>
        </p:blipFill>
        <p:spPr>
          <a:xfrm>
            <a:off x="6679200" y="2089200"/>
            <a:ext cx="4949100" cy="39431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4"/>
          <p:cNvPicPr preferRelativeResize="0"/>
          <p:nvPr/>
        </p:nvPicPr>
        <p:blipFill rotWithShape="1">
          <a:blip r:embed="rId3">
            <a:alphaModFix/>
          </a:blip>
          <a:srcRect b="0" l="0" r="0" t="59998"/>
          <a:stretch/>
        </p:blipFill>
        <p:spPr>
          <a:xfrm>
            <a:off x="847275" y="5028300"/>
            <a:ext cx="9570124" cy="1209400"/>
          </a:xfrm>
          <a:prstGeom prst="rect">
            <a:avLst/>
          </a:prstGeom>
          <a:noFill/>
          <a:ln>
            <a:noFill/>
          </a:ln>
        </p:spPr>
      </p:pic>
      <p:pic>
        <p:nvPicPr>
          <p:cNvPr id="327" name="Google Shape;327;p44"/>
          <p:cNvPicPr preferRelativeResize="0"/>
          <p:nvPr/>
        </p:nvPicPr>
        <p:blipFill>
          <a:blip r:embed="rId4">
            <a:alphaModFix/>
          </a:blip>
          <a:stretch>
            <a:fillRect/>
          </a:stretch>
        </p:blipFill>
        <p:spPr>
          <a:xfrm>
            <a:off x="780375" y="1019175"/>
            <a:ext cx="9570126" cy="2947125"/>
          </a:xfrm>
          <a:prstGeom prst="rect">
            <a:avLst/>
          </a:prstGeom>
          <a:noFill/>
          <a:ln>
            <a:noFill/>
          </a:ln>
        </p:spPr>
      </p:pic>
      <p:sp>
        <p:nvSpPr>
          <p:cNvPr id="328" name="Google Shape;328;p44"/>
          <p:cNvSpPr txBox="1"/>
          <p:nvPr/>
        </p:nvSpPr>
        <p:spPr>
          <a:xfrm>
            <a:off x="3327900" y="366625"/>
            <a:ext cx="5536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Outputs - CNN Model</a:t>
            </a:r>
            <a:endParaRPr sz="2900">
              <a:solidFill>
                <a:srgbClr val="930B0B"/>
              </a:solidFill>
            </a:endParaRPr>
          </a:p>
        </p:txBody>
      </p:sp>
      <p:pic>
        <p:nvPicPr>
          <p:cNvPr id="329" name="Google Shape;329;p44"/>
          <p:cNvPicPr preferRelativeResize="0"/>
          <p:nvPr/>
        </p:nvPicPr>
        <p:blipFill rotWithShape="1">
          <a:blip r:embed="rId5">
            <a:alphaModFix/>
          </a:blip>
          <a:srcRect b="0" l="0" r="0" t="0"/>
          <a:stretch/>
        </p:blipFill>
        <p:spPr>
          <a:xfrm>
            <a:off x="923475" y="3604875"/>
            <a:ext cx="9427025" cy="120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1089764" y="214816"/>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Abstract</a:t>
            </a:r>
            <a:endParaRPr b="1"/>
          </a:p>
        </p:txBody>
      </p:sp>
      <p:sp>
        <p:nvSpPr>
          <p:cNvPr id="115" name="Google Shape;115;p18"/>
          <p:cNvSpPr txBox="1"/>
          <p:nvPr>
            <p:ph idx="1" type="body"/>
          </p:nvPr>
        </p:nvSpPr>
        <p:spPr>
          <a:xfrm>
            <a:off x="1592000" y="1089925"/>
            <a:ext cx="9207300" cy="4760700"/>
          </a:xfrm>
          <a:prstGeom prst="rect">
            <a:avLst/>
          </a:prstGeom>
        </p:spPr>
        <p:txBody>
          <a:bodyPr anchorCtr="0" anchor="t" bIns="45700" lIns="91425" spcFirstLastPara="1" rIns="91425" wrap="square" tIns="45700">
            <a:noAutofit/>
          </a:bodyPr>
          <a:lstStyle/>
          <a:p>
            <a:pPr indent="-336550" lvl="0" marL="457200" rtl="0" algn="l">
              <a:lnSpc>
                <a:spcPct val="150000"/>
              </a:lnSpc>
              <a:spcBef>
                <a:spcPts val="2100"/>
              </a:spcBef>
              <a:spcAft>
                <a:spcPts val="0"/>
              </a:spcAft>
              <a:buSzPts val="1700"/>
              <a:buChar char="•"/>
            </a:pPr>
            <a:r>
              <a:rPr b="1" lang="en-US" sz="1700">
                <a:highlight>
                  <a:srgbClr val="FFFFFF"/>
                </a:highlight>
              </a:rPr>
              <a:t>Objective: </a:t>
            </a:r>
            <a:r>
              <a:rPr lang="en-US" sz="1700">
                <a:highlight>
                  <a:srgbClr val="FFFFFF"/>
                </a:highlight>
              </a:rPr>
              <a:t>Develop a robust sentiment analysis system to analyze Twitter data for understanding public sentiment towards various subjects, brands, or events.</a:t>
            </a:r>
            <a:endParaRPr sz="1700">
              <a:highlight>
                <a:srgbClr val="FFFFFF"/>
              </a:highlight>
            </a:endParaRPr>
          </a:p>
          <a:p>
            <a:pPr indent="-336550" lvl="0" marL="457200" rtl="0" algn="l">
              <a:lnSpc>
                <a:spcPct val="150000"/>
              </a:lnSpc>
              <a:spcBef>
                <a:spcPts val="1000"/>
              </a:spcBef>
              <a:spcAft>
                <a:spcPts val="0"/>
              </a:spcAft>
              <a:buSzPts val="1700"/>
              <a:buChar char="•"/>
            </a:pPr>
            <a:r>
              <a:rPr b="1" lang="en-US" sz="1700">
                <a:highlight>
                  <a:srgbClr val="FFFFFF"/>
                </a:highlight>
              </a:rPr>
              <a:t>Approach: </a:t>
            </a:r>
            <a:r>
              <a:rPr lang="en-US" sz="1700">
                <a:highlight>
                  <a:srgbClr val="FFFFFF"/>
                </a:highlight>
              </a:rPr>
              <a:t>Utilize natural language processing and deep learning techniques, including LSTM and CNN algorithms, for efficient sentiment classification.</a:t>
            </a:r>
            <a:endParaRPr sz="1700">
              <a:highlight>
                <a:srgbClr val="FFFFFF"/>
              </a:highlight>
            </a:endParaRPr>
          </a:p>
          <a:p>
            <a:pPr indent="-336550" lvl="0" marL="457200" rtl="0" algn="l">
              <a:lnSpc>
                <a:spcPct val="150000"/>
              </a:lnSpc>
              <a:spcBef>
                <a:spcPts val="1000"/>
              </a:spcBef>
              <a:spcAft>
                <a:spcPts val="0"/>
              </a:spcAft>
              <a:buSzPts val="1700"/>
              <a:buChar char="•"/>
            </a:pPr>
            <a:r>
              <a:rPr b="1" lang="en-US" sz="1700">
                <a:highlight>
                  <a:srgbClr val="FFFFFF"/>
                </a:highlight>
              </a:rPr>
              <a:t>Impact: </a:t>
            </a:r>
            <a:r>
              <a:rPr lang="en-US" sz="1700">
                <a:highlight>
                  <a:srgbClr val="FFFFFF"/>
                </a:highlight>
              </a:rPr>
              <a:t>Provide businesses, marketers, researchers, and policymakers with actionable insights to monitor brand reputation, assess customer satisfaction, and gauge public opinion.</a:t>
            </a:r>
            <a:endParaRPr sz="1700">
              <a:highlight>
                <a:srgbClr val="FFFFFF"/>
              </a:highlight>
            </a:endParaRPr>
          </a:p>
          <a:p>
            <a:pPr indent="-336550" lvl="0" marL="457200" rtl="0" algn="l">
              <a:lnSpc>
                <a:spcPct val="150000"/>
              </a:lnSpc>
              <a:spcBef>
                <a:spcPts val="1000"/>
              </a:spcBef>
              <a:spcAft>
                <a:spcPts val="0"/>
              </a:spcAft>
              <a:buSzPts val="1700"/>
              <a:buChar char="•"/>
            </a:pPr>
            <a:r>
              <a:rPr b="1" lang="en-US" sz="1700">
                <a:highlight>
                  <a:srgbClr val="FFFFFF"/>
                </a:highlight>
              </a:rPr>
              <a:t>Highlight: </a:t>
            </a:r>
            <a:r>
              <a:rPr lang="en-US" sz="1700">
                <a:highlight>
                  <a:srgbClr val="FFFFFF"/>
                </a:highlight>
              </a:rPr>
              <a:t>By leveraging advanced deep learning models, our project aims to revolutionize social media analytics and empower decision-makers with real-time sentiment insights from Twitter data.</a:t>
            </a:r>
            <a:endParaRPr sz="1700">
              <a:highlight>
                <a:srgbClr val="FFFFFF"/>
              </a:highlight>
            </a:endParaRPr>
          </a:p>
          <a:p>
            <a:pPr indent="0" lvl="0" marL="0" rtl="0" algn="just">
              <a:spcBef>
                <a:spcPts val="1000"/>
              </a:spcBef>
              <a:spcAft>
                <a:spcPts val="0"/>
              </a:spcAft>
              <a:buNone/>
            </a:pPr>
            <a:r>
              <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nvSpPr>
        <p:spPr>
          <a:xfrm>
            <a:off x="795925" y="991200"/>
            <a:ext cx="2912100" cy="233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1000"/>
              </a:spcBef>
              <a:spcAft>
                <a:spcPts val="0"/>
              </a:spcAft>
              <a:buNone/>
            </a:pPr>
            <a:r>
              <a:rPr b="1" lang="en-US" sz="1800">
                <a:solidFill>
                  <a:schemeClr val="dk1"/>
                </a:solidFill>
                <a:latin typeface="Times New Roman"/>
                <a:ea typeface="Times New Roman"/>
                <a:cs typeface="Times New Roman"/>
                <a:sym typeface="Times New Roman"/>
              </a:rPr>
              <a:t>1. </a:t>
            </a:r>
            <a:r>
              <a:rPr b="1" lang="en-US" sz="1800">
                <a:solidFill>
                  <a:schemeClr val="dk1"/>
                </a:solidFill>
                <a:latin typeface="Times New Roman"/>
                <a:ea typeface="Times New Roman"/>
                <a:cs typeface="Times New Roman"/>
                <a:sym typeface="Times New Roman"/>
              </a:rPr>
              <a:t>Brand Monitoring</a:t>
            </a:r>
            <a:endParaRPr b="1" sz="1800">
              <a:solidFill>
                <a:schemeClr val="dk1"/>
              </a:solidFill>
              <a:latin typeface="Times New Roman"/>
              <a:ea typeface="Times New Roman"/>
              <a:cs typeface="Times New Roman"/>
              <a:sym typeface="Times New Roman"/>
            </a:endParaRPr>
          </a:p>
          <a:p>
            <a:pPr indent="0" lvl="0" marL="457200" marR="0" rtl="0" algn="just">
              <a:lnSpc>
                <a:spcPct val="150000"/>
              </a:lnSpc>
              <a:spcBef>
                <a:spcPts val="100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335" name="Google Shape;335;p45"/>
          <p:cNvSpPr txBox="1"/>
          <p:nvPr/>
        </p:nvSpPr>
        <p:spPr>
          <a:xfrm>
            <a:off x="4596000" y="280250"/>
            <a:ext cx="39975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Application</a:t>
            </a:r>
            <a:endParaRPr sz="2900">
              <a:solidFill>
                <a:srgbClr val="930B0B"/>
              </a:solidFill>
            </a:endParaRPr>
          </a:p>
        </p:txBody>
      </p:sp>
      <p:pic>
        <p:nvPicPr>
          <p:cNvPr id="336" name="Google Shape;336;p45"/>
          <p:cNvPicPr preferRelativeResize="0"/>
          <p:nvPr/>
        </p:nvPicPr>
        <p:blipFill>
          <a:blip r:embed="rId3">
            <a:alphaModFix/>
          </a:blip>
          <a:stretch>
            <a:fillRect/>
          </a:stretch>
        </p:blipFill>
        <p:spPr>
          <a:xfrm>
            <a:off x="991475" y="1670125"/>
            <a:ext cx="2533650" cy="1428750"/>
          </a:xfrm>
          <a:prstGeom prst="rect">
            <a:avLst/>
          </a:prstGeom>
          <a:noFill/>
          <a:ln>
            <a:noFill/>
          </a:ln>
        </p:spPr>
      </p:pic>
      <p:sp>
        <p:nvSpPr>
          <p:cNvPr id="337" name="Google Shape;337;p45"/>
          <p:cNvSpPr txBox="1"/>
          <p:nvPr/>
        </p:nvSpPr>
        <p:spPr>
          <a:xfrm>
            <a:off x="4596000" y="3481800"/>
            <a:ext cx="2912100" cy="233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1000"/>
              </a:spcBef>
              <a:spcAft>
                <a:spcPts val="0"/>
              </a:spcAft>
              <a:buNone/>
            </a:pPr>
            <a:r>
              <a:rPr b="1" lang="en-US" sz="1800">
                <a:solidFill>
                  <a:schemeClr val="dk1"/>
                </a:solidFill>
                <a:latin typeface="Times New Roman"/>
                <a:ea typeface="Times New Roman"/>
                <a:cs typeface="Times New Roman"/>
                <a:sym typeface="Times New Roman"/>
              </a:rPr>
              <a:t>4. Competitor Analysis</a:t>
            </a:r>
            <a:endParaRPr b="1" sz="1800">
              <a:solidFill>
                <a:schemeClr val="dk1"/>
              </a:solidFill>
              <a:latin typeface="Times New Roman"/>
              <a:ea typeface="Times New Roman"/>
              <a:cs typeface="Times New Roman"/>
              <a:sym typeface="Times New Roman"/>
            </a:endParaRPr>
          </a:p>
          <a:p>
            <a:pPr indent="0" lvl="0" marL="0" marR="0" rtl="0" algn="just">
              <a:lnSpc>
                <a:spcPct val="150000"/>
              </a:lnSpc>
              <a:spcBef>
                <a:spcPts val="1000"/>
              </a:spcBef>
              <a:spcAft>
                <a:spcPts val="0"/>
              </a:spcAft>
              <a:buNone/>
            </a:pPr>
            <a:r>
              <a:t/>
            </a:r>
            <a:endParaRPr b="1" sz="1800">
              <a:solidFill>
                <a:schemeClr val="dk1"/>
              </a:solidFill>
              <a:latin typeface="Times New Roman"/>
              <a:ea typeface="Times New Roman"/>
              <a:cs typeface="Times New Roman"/>
              <a:sym typeface="Times New Roman"/>
            </a:endParaRPr>
          </a:p>
          <a:p>
            <a:pPr indent="0" lvl="0" marL="457200" marR="0" rtl="0" algn="just">
              <a:lnSpc>
                <a:spcPct val="150000"/>
              </a:lnSpc>
              <a:spcBef>
                <a:spcPts val="100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338" name="Google Shape;338;p45"/>
          <p:cNvSpPr txBox="1"/>
          <p:nvPr/>
        </p:nvSpPr>
        <p:spPr>
          <a:xfrm>
            <a:off x="8523738" y="991200"/>
            <a:ext cx="2912100" cy="233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1000"/>
              </a:spcBef>
              <a:spcAft>
                <a:spcPts val="0"/>
              </a:spcAft>
              <a:buNone/>
            </a:pPr>
            <a:r>
              <a:rPr b="1" lang="en-US" sz="1800">
                <a:solidFill>
                  <a:schemeClr val="dk1"/>
                </a:solidFill>
                <a:latin typeface="Times New Roman"/>
                <a:ea typeface="Times New Roman"/>
                <a:cs typeface="Times New Roman"/>
                <a:sym typeface="Times New Roman"/>
              </a:rPr>
              <a:t>5. Influencer Marketing</a:t>
            </a:r>
            <a:endParaRPr b="1" sz="1800">
              <a:solidFill>
                <a:schemeClr val="dk1"/>
              </a:solidFill>
              <a:latin typeface="Times New Roman"/>
              <a:ea typeface="Times New Roman"/>
              <a:cs typeface="Times New Roman"/>
              <a:sym typeface="Times New Roman"/>
            </a:endParaRPr>
          </a:p>
        </p:txBody>
      </p:sp>
      <p:sp>
        <p:nvSpPr>
          <p:cNvPr id="339" name="Google Shape;339;p45"/>
          <p:cNvSpPr txBox="1"/>
          <p:nvPr/>
        </p:nvSpPr>
        <p:spPr>
          <a:xfrm>
            <a:off x="4659838" y="991200"/>
            <a:ext cx="2912100" cy="233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1000"/>
              </a:spcBef>
              <a:spcAft>
                <a:spcPts val="0"/>
              </a:spcAft>
              <a:buNone/>
            </a:pPr>
            <a:r>
              <a:rPr b="1" lang="en-US" sz="1800">
                <a:solidFill>
                  <a:schemeClr val="dk1"/>
                </a:solidFill>
                <a:latin typeface="Times New Roman"/>
                <a:ea typeface="Times New Roman"/>
                <a:cs typeface="Times New Roman"/>
                <a:sym typeface="Times New Roman"/>
              </a:rPr>
              <a:t>3. Political Analysis</a:t>
            </a:r>
            <a:endParaRPr b="1" sz="1800">
              <a:solidFill>
                <a:schemeClr val="dk1"/>
              </a:solidFill>
              <a:latin typeface="Times New Roman"/>
              <a:ea typeface="Times New Roman"/>
              <a:cs typeface="Times New Roman"/>
              <a:sym typeface="Times New Roman"/>
            </a:endParaRPr>
          </a:p>
          <a:p>
            <a:pPr indent="0" lvl="0" marL="457200" marR="0" rtl="0" algn="just">
              <a:lnSpc>
                <a:spcPct val="150000"/>
              </a:lnSpc>
              <a:spcBef>
                <a:spcPts val="1000"/>
              </a:spcBef>
              <a:spcAft>
                <a:spcPts val="0"/>
              </a:spcAft>
              <a:buNone/>
            </a:pPr>
            <a:r>
              <a:t/>
            </a:r>
            <a:endParaRPr b="1" sz="1800">
              <a:solidFill>
                <a:schemeClr val="dk1"/>
              </a:solidFill>
              <a:latin typeface="Times New Roman"/>
              <a:ea typeface="Times New Roman"/>
              <a:cs typeface="Times New Roman"/>
              <a:sym typeface="Times New Roman"/>
            </a:endParaRPr>
          </a:p>
        </p:txBody>
      </p:sp>
      <p:sp>
        <p:nvSpPr>
          <p:cNvPr id="340" name="Google Shape;340;p45"/>
          <p:cNvSpPr txBox="1"/>
          <p:nvPr/>
        </p:nvSpPr>
        <p:spPr>
          <a:xfrm>
            <a:off x="802250" y="3481800"/>
            <a:ext cx="2912100" cy="233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1000"/>
              </a:spcBef>
              <a:spcAft>
                <a:spcPts val="0"/>
              </a:spcAft>
              <a:buNone/>
            </a:pPr>
            <a:r>
              <a:rPr b="1" lang="en-US" sz="1800">
                <a:solidFill>
                  <a:schemeClr val="dk1"/>
                </a:solidFill>
                <a:latin typeface="Times New Roman"/>
                <a:ea typeface="Times New Roman"/>
                <a:cs typeface="Times New Roman"/>
                <a:sym typeface="Times New Roman"/>
              </a:rPr>
              <a:t>2. Product Development</a:t>
            </a:r>
            <a:endParaRPr b="1" sz="1800">
              <a:solidFill>
                <a:schemeClr val="dk1"/>
              </a:solidFill>
              <a:latin typeface="Times New Roman"/>
              <a:ea typeface="Times New Roman"/>
              <a:cs typeface="Times New Roman"/>
              <a:sym typeface="Times New Roman"/>
            </a:endParaRPr>
          </a:p>
          <a:p>
            <a:pPr indent="0" lvl="0" marL="0" marR="0" rtl="0" algn="just">
              <a:lnSpc>
                <a:spcPct val="150000"/>
              </a:lnSpc>
              <a:spcBef>
                <a:spcPts val="1000"/>
              </a:spcBef>
              <a:spcAft>
                <a:spcPts val="0"/>
              </a:spcAft>
              <a:buNone/>
            </a:pPr>
            <a:r>
              <a:t/>
            </a:r>
            <a:endParaRPr b="1" sz="1800">
              <a:solidFill>
                <a:schemeClr val="dk1"/>
              </a:solidFill>
              <a:latin typeface="Times New Roman"/>
              <a:ea typeface="Times New Roman"/>
              <a:cs typeface="Times New Roman"/>
              <a:sym typeface="Times New Roman"/>
            </a:endParaRPr>
          </a:p>
          <a:p>
            <a:pPr indent="0" lvl="0" marL="457200" marR="0" rtl="0" algn="just">
              <a:lnSpc>
                <a:spcPct val="150000"/>
              </a:lnSpc>
              <a:spcBef>
                <a:spcPts val="1000"/>
              </a:spcBef>
              <a:spcAft>
                <a:spcPts val="0"/>
              </a:spcAft>
              <a:buNone/>
            </a:pPr>
            <a:r>
              <a:t/>
            </a:r>
            <a:endParaRPr b="1" sz="1800">
              <a:solidFill>
                <a:schemeClr val="dk1"/>
              </a:solidFill>
              <a:latin typeface="Times New Roman"/>
              <a:ea typeface="Times New Roman"/>
              <a:cs typeface="Times New Roman"/>
              <a:sym typeface="Times New Roman"/>
            </a:endParaRPr>
          </a:p>
        </p:txBody>
      </p:sp>
      <p:pic>
        <p:nvPicPr>
          <p:cNvPr id="341" name="Google Shape;341;p45"/>
          <p:cNvPicPr preferRelativeResize="0"/>
          <p:nvPr/>
        </p:nvPicPr>
        <p:blipFill>
          <a:blip r:embed="rId4">
            <a:alphaModFix/>
          </a:blip>
          <a:stretch>
            <a:fillRect/>
          </a:stretch>
        </p:blipFill>
        <p:spPr>
          <a:xfrm>
            <a:off x="1134925" y="3987225"/>
            <a:ext cx="2234099" cy="2234099"/>
          </a:xfrm>
          <a:prstGeom prst="rect">
            <a:avLst/>
          </a:prstGeom>
          <a:noFill/>
          <a:ln>
            <a:noFill/>
          </a:ln>
        </p:spPr>
      </p:pic>
      <p:pic>
        <p:nvPicPr>
          <p:cNvPr id="342" name="Google Shape;342;p45"/>
          <p:cNvPicPr preferRelativeResize="0"/>
          <p:nvPr/>
        </p:nvPicPr>
        <p:blipFill>
          <a:blip r:embed="rId5">
            <a:alphaModFix/>
          </a:blip>
          <a:stretch>
            <a:fillRect/>
          </a:stretch>
        </p:blipFill>
        <p:spPr>
          <a:xfrm>
            <a:off x="4660051" y="4170787"/>
            <a:ext cx="2871875" cy="2050526"/>
          </a:xfrm>
          <a:prstGeom prst="rect">
            <a:avLst/>
          </a:prstGeom>
          <a:noFill/>
          <a:ln>
            <a:noFill/>
          </a:ln>
        </p:spPr>
      </p:pic>
      <p:pic>
        <p:nvPicPr>
          <p:cNvPr id="343" name="Google Shape;343;p45"/>
          <p:cNvPicPr preferRelativeResize="0"/>
          <p:nvPr/>
        </p:nvPicPr>
        <p:blipFill>
          <a:blip r:embed="rId6">
            <a:alphaModFix/>
          </a:blip>
          <a:stretch>
            <a:fillRect/>
          </a:stretch>
        </p:blipFill>
        <p:spPr>
          <a:xfrm>
            <a:off x="4900963" y="1670125"/>
            <a:ext cx="2337975" cy="1694548"/>
          </a:xfrm>
          <a:prstGeom prst="rect">
            <a:avLst/>
          </a:prstGeom>
          <a:noFill/>
          <a:ln>
            <a:noFill/>
          </a:ln>
        </p:spPr>
      </p:pic>
      <p:sp>
        <p:nvSpPr>
          <p:cNvPr id="344" name="Google Shape;344;p45"/>
          <p:cNvSpPr txBox="1"/>
          <p:nvPr/>
        </p:nvSpPr>
        <p:spPr>
          <a:xfrm>
            <a:off x="8593500" y="3481800"/>
            <a:ext cx="2912100" cy="2338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1000"/>
              </a:spcBef>
              <a:spcAft>
                <a:spcPts val="0"/>
              </a:spcAft>
              <a:buNone/>
            </a:pPr>
            <a:r>
              <a:rPr b="1" lang="en-US" sz="1800">
                <a:solidFill>
                  <a:schemeClr val="dk1"/>
                </a:solidFill>
                <a:latin typeface="Times New Roman"/>
                <a:ea typeface="Times New Roman"/>
                <a:cs typeface="Times New Roman"/>
                <a:sym typeface="Times New Roman"/>
              </a:rPr>
              <a:t>6. Educational Research</a:t>
            </a:r>
            <a:endParaRPr b="1" sz="1800">
              <a:solidFill>
                <a:schemeClr val="dk1"/>
              </a:solidFill>
              <a:latin typeface="Times New Roman"/>
              <a:ea typeface="Times New Roman"/>
              <a:cs typeface="Times New Roman"/>
              <a:sym typeface="Times New Roman"/>
            </a:endParaRPr>
          </a:p>
        </p:txBody>
      </p:sp>
      <p:pic>
        <p:nvPicPr>
          <p:cNvPr id="345" name="Google Shape;345;p45"/>
          <p:cNvPicPr preferRelativeResize="0"/>
          <p:nvPr/>
        </p:nvPicPr>
        <p:blipFill>
          <a:blip r:embed="rId7">
            <a:alphaModFix/>
          </a:blip>
          <a:stretch>
            <a:fillRect/>
          </a:stretch>
        </p:blipFill>
        <p:spPr>
          <a:xfrm>
            <a:off x="8431871" y="1585350"/>
            <a:ext cx="3003979" cy="1694550"/>
          </a:xfrm>
          <a:prstGeom prst="rect">
            <a:avLst/>
          </a:prstGeom>
          <a:noFill/>
          <a:ln>
            <a:noFill/>
          </a:ln>
        </p:spPr>
      </p:pic>
      <p:pic>
        <p:nvPicPr>
          <p:cNvPr id="346" name="Google Shape;346;p45"/>
          <p:cNvPicPr preferRelativeResize="0"/>
          <p:nvPr/>
        </p:nvPicPr>
        <p:blipFill>
          <a:blip r:embed="rId8">
            <a:alphaModFix/>
          </a:blip>
          <a:stretch>
            <a:fillRect/>
          </a:stretch>
        </p:blipFill>
        <p:spPr>
          <a:xfrm>
            <a:off x="8277825" y="4286150"/>
            <a:ext cx="3272525" cy="1636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nvSpPr>
        <p:spPr>
          <a:xfrm>
            <a:off x="904375" y="1055675"/>
            <a:ext cx="10895100" cy="29313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50000"/>
              </a:lnSpc>
              <a:spcBef>
                <a:spcPts val="100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Enhancing Sentiment Analysis Accuracy</a:t>
            </a:r>
            <a:r>
              <a:rPr lang="en-US" sz="2000">
                <a:solidFill>
                  <a:schemeClr val="dk1"/>
                </a:solidFill>
                <a:latin typeface="Times New Roman"/>
                <a:ea typeface="Times New Roman"/>
                <a:cs typeface="Times New Roman"/>
                <a:sym typeface="Times New Roman"/>
              </a:rPr>
              <a:t>: Application of advanced techniques.</a:t>
            </a:r>
            <a:endParaRPr sz="2000">
              <a:solidFill>
                <a:schemeClr val="dk1"/>
              </a:solidFill>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Data Preprocessing Priority</a:t>
            </a:r>
            <a:r>
              <a:rPr lang="en-US" sz="2000">
                <a:solidFill>
                  <a:schemeClr val="dk1"/>
                </a:solidFill>
                <a:latin typeface="Times New Roman"/>
                <a:ea typeface="Times New Roman"/>
                <a:cs typeface="Times New Roman"/>
                <a:sym typeface="Times New Roman"/>
              </a:rPr>
              <a:t>: Ensuring high-quality input data.</a:t>
            </a:r>
            <a:endParaRPr sz="2000">
              <a:solidFill>
                <a:schemeClr val="dk1"/>
              </a:solidFill>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Taking emoticons into consideration: </a:t>
            </a:r>
            <a:r>
              <a:rPr lang="en-US" sz="2000">
                <a:solidFill>
                  <a:schemeClr val="dk1"/>
                </a:solidFill>
                <a:latin typeface="Times New Roman"/>
                <a:ea typeface="Times New Roman"/>
                <a:cs typeface="Times New Roman"/>
                <a:sym typeface="Times New Roman"/>
              </a:rPr>
              <a:t>Considering emojis to analyse the sentiments</a:t>
            </a:r>
            <a:endParaRPr sz="2000">
              <a:solidFill>
                <a:schemeClr val="dk1"/>
              </a:solidFill>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Model Authenticity and Reliability Validation</a:t>
            </a:r>
            <a:r>
              <a:rPr lang="en-US" sz="2000">
                <a:solidFill>
                  <a:schemeClr val="dk1"/>
                </a:solidFill>
                <a:latin typeface="Times New Roman"/>
                <a:ea typeface="Times New Roman"/>
                <a:cs typeface="Times New Roman"/>
                <a:sym typeface="Times New Roman"/>
              </a:rPr>
              <a:t>: Ensuring trustworthy sentiment analysis results.</a:t>
            </a:r>
            <a:endParaRPr sz="2000">
              <a:solidFill>
                <a:schemeClr val="dk1"/>
              </a:solidFill>
              <a:latin typeface="Times New Roman"/>
              <a:ea typeface="Times New Roman"/>
              <a:cs typeface="Times New Roman"/>
              <a:sym typeface="Times New Roman"/>
            </a:endParaRPr>
          </a:p>
          <a:p>
            <a:pPr indent="-355600" lvl="0" marL="457200" marR="0" rtl="0" algn="just">
              <a:lnSpc>
                <a:spcPct val="150000"/>
              </a:lnSpc>
              <a:spcBef>
                <a:spcPts val="0"/>
              </a:spcBef>
              <a:spcAft>
                <a:spcPts val="0"/>
              </a:spcAft>
              <a:buClr>
                <a:schemeClr val="dk1"/>
              </a:buClr>
              <a:buSzPts val="2000"/>
              <a:buFont typeface="Times New Roman"/>
              <a:buAutoNum type="arabicPeriod"/>
            </a:pPr>
            <a:r>
              <a:rPr b="1" lang="en-US" sz="2000">
                <a:solidFill>
                  <a:schemeClr val="dk1"/>
                </a:solidFill>
                <a:latin typeface="Times New Roman"/>
                <a:ea typeface="Times New Roman"/>
                <a:cs typeface="Times New Roman"/>
                <a:sym typeface="Times New Roman"/>
              </a:rPr>
              <a:t>Creating a Web API</a:t>
            </a:r>
            <a:r>
              <a:rPr lang="en-US" sz="2000">
                <a:solidFill>
                  <a:schemeClr val="dk1"/>
                </a:solidFill>
                <a:latin typeface="Times New Roman"/>
                <a:ea typeface="Times New Roman"/>
                <a:cs typeface="Times New Roman"/>
                <a:sym typeface="Times New Roman"/>
              </a:rPr>
              <a:t>: Enhancing Accessibility and Usability, Seamless integration and user-friendly access.</a:t>
            </a:r>
            <a:endParaRPr sz="2000">
              <a:solidFill>
                <a:schemeClr val="dk1"/>
              </a:solidFill>
              <a:latin typeface="Times New Roman"/>
              <a:ea typeface="Times New Roman"/>
              <a:cs typeface="Times New Roman"/>
              <a:sym typeface="Times New Roman"/>
            </a:endParaRPr>
          </a:p>
          <a:p>
            <a:pPr indent="0" lvl="0" marL="0" marR="0" rtl="0" algn="just">
              <a:lnSpc>
                <a:spcPct val="100000"/>
              </a:lnSpc>
              <a:spcBef>
                <a:spcPts val="100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p:txBody>
      </p:sp>
      <p:sp>
        <p:nvSpPr>
          <p:cNvPr id="352" name="Google Shape;352;p46"/>
          <p:cNvSpPr txBox="1"/>
          <p:nvPr/>
        </p:nvSpPr>
        <p:spPr>
          <a:xfrm>
            <a:off x="4596000" y="280250"/>
            <a:ext cx="39975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Further Works</a:t>
            </a:r>
            <a:endParaRPr sz="2900">
              <a:solidFill>
                <a:srgbClr val="930B0B"/>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nvSpPr>
        <p:spPr>
          <a:xfrm>
            <a:off x="795925" y="991200"/>
            <a:ext cx="10895100" cy="4875600"/>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1000"/>
              </a:spcBef>
              <a:spcAft>
                <a:spcPts val="0"/>
              </a:spcAft>
              <a:buClr>
                <a:schemeClr val="dk1"/>
              </a:buClr>
              <a:buSzPts val="1800"/>
              <a:buFont typeface="Times New Roman"/>
              <a:buChar char="➢"/>
            </a:pPr>
            <a:r>
              <a:rPr lang="en-US" sz="1800" u="sng">
                <a:solidFill>
                  <a:schemeClr val="hlink"/>
                </a:solidFill>
                <a:latin typeface="Times New Roman"/>
                <a:ea typeface="Times New Roman"/>
                <a:cs typeface="Times New Roman"/>
                <a:sym typeface="Times New Roman"/>
                <a:hlinkClick r:id="rId3"/>
              </a:rPr>
              <a:t>Feature-Based Twitter Sentiment Analysis With Improved Negation Handling | IEEE Journals &amp; Magazine</a:t>
            </a:r>
            <a:endParaRPr sz="1800" u="sng">
              <a:solidFill>
                <a:schemeClr val="hlink"/>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lang="en-US" sz="1800" u="sng">
                <a:solidFill>
                  <a:schemeClr val="hlink"/>
                </a:solidFill>
                <a:latin typeface="Times New Roman"/>
                <a:ea typeface="Times New Roman"/>
                <a:cs typeface="Times New Roman"/>
                <a:sym typeface="Times New Roman"/>
                <a:hlinkClick r:id="rId4"/>
              </a:rPr>
              <a:t>Real Time Sentiment Analysis Of Twitter Posts | IEEE Conference Publication</a:t>
            </a:r>
            <a:endParaRPr sz="1800" u="sng">
              <a:solidFill>
                <a:schemeClr val="hlink"/>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lang="en-US" sz="1800" u="sng">
                <a:solidFill>
                  <a:schemeClr val="hlink"/>
                </a:solidFill>
                <a:latin typeface="Times New Roman"/>
                <a:ea typeface="Times New Roman"/>
                <a:cs typeface="Times New Roman"/>
                <a:sym typeface="Times New Roman"/>
                <a:hlinkClick r:id="rId5"/>
              </a:rPr>
              <a:t>Sentiment Analysis of Lockdown in India During COVID-19: A Case Study on Twitter | IEEE Journals &amp; Magazine</a:t>
            </a:r>
            <a:endParaRPr sz="1800" u="sng">
              <a:solidFill>
                <a:schemeClr val="hlink"/>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lang="en-US" sz="1800" u="sng">
                <a:solidFill>
                  <a:schemeClr val="hlink"/>
                </a:solidFill>
                <a:latin typeface="Times New Roman"/>
                <a:ea typeface="Times New Roman"/>
                <a:cs typeface="Times New Roman"/>
                <a:sym typeface="Times New Roman"/>
                <a:hlinkClick r:id="rId6"/>
              </a:rPr>
              <a:t>The effect of preprocessing techniques on Twitter sentiment analysis | IEEE Conference Publication</a:t>
            </a:r>
            <a:endParaRPr sz="1800" u="sng">
              <a:solidFill>
                <a:schemeClr val="hlink"/>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lang="en-US" sz="1800" u="sng">
                <a:solidFill>
                  <a:schemeClr val="hlink"/>
                </a:solidFill>
                <a:latin typeface="Times New Roman"/>
                <a:ea typeface="Times New Roman"/>
                <a:cs typeface="Times New Roman"/>
                <a:sym typeface="Times New Roman"/>
                <a:hlinkClick r:id="rId7"/>
              </a:rPr>
              <a:t>Sentiment Analysis with LSTM - Analytics Vidhya</a:t>
            </a:r>
            <a:endParaRPr sz="1800" u="sng">
              <a:solidFill>
                <a:schemeClr val="hlink"/>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lang="en-US" sz="1800" u="sng">
                <a:solidFill>
                  <a:schemeClr val="hlink"/>
                </a:solidFill>
                <a:latin typeface="Times New Roman"/>
                <a:ea typeface="Times New Roman"/>
                <a:cs typeface="Times New Roman"/>
                <a:sym typeface="Times New Roman"/>
                <a:hlinkClick r:id="rId8"/>
              </a:rPr>
              <a:t>https://jupyter.org/</a:t>
            </a:r>
            <a:endParaRPr sz="1800" u="sng">
              <a:solidFill>
                <a:schemeClr val="hlink"/>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lang="en-US" sz="1800" u="sng">
                <a:solidFill>
                  <a:schemeClr val="hlink"/>
                </a:solidFill>
                <a:latin typeface="Times New Roman"/>
                <a:ea typeface="Times New Roman"/>
                <a:cs typeface="Times New Roman"/>
                <a:sym typeface="Times New Roman"/>
                <a:hlinkClick r:id="rId9"/>
              </a:rPr>
              <a:t>https://packaging.python.org/en/latest/tutorials/installing-packages/</a:t>
            </a:r>
            <a:endParaRPr sz="1800" u="sng">
              <a:solidFill>
                <a:schemeClr val="hlink"/>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lang="en-US" sz="1800" u="sng">
                <a:solidFill>
                  <a:schemeClr val="hlink"/>
                </a:solidFill>
                <a:latin typeface="Times New Roman"/>
                <a:ea typeface="Times New Roman"/>
                <a:cs typeface="Times New Roman"/>
                <a:sym typeface="Times New Roman"/>
              </a:rPr>
              <a:t>https://www.geeksforgeeks.org/twitter-sentiment-analysis-using-python/</a:t>
            </a:r>
            <a:endParaRPr sz="1800" u="sng">
              <a:solidFill>
                <a:schemeClr val="hlink"/>
              </a:solidFill>
              <a:latin typeface="Times New Roman"/>
              <a:ea typeface="Times New Roman"/>
              <a:cs typeface="Times New Roman"/>
              <a:sym typeface="Times New Roman"/>
            </a:endParaRPr>
          </a:p>
          <a:p>
            <a:pPr indent="0" lvl="0" marL="0" marR="0" rtl="0" algn="just">
              <a:lnSpc>
                <a:spcPct val="100000"/>
              </a:lnSpc>
              <a:spcBef>
                <a:spcPts val="1000"/>
              </a:spcBef>
              <a:spcAft>
                <a:spcPts val="0"/>
              </a:spcAft>
              <a:buClr>
                <a:schemeClr val="dk1"/>
              </a:buClr>
              <a:buSzPts val="2800"/>
              <a:buFont typeface="Arial"/>
              <a:buNone/>
            </a:pPr>
            <a:r>
              <a:t/>
            </a:r>
            <a:endParaRPr b="1" sz="2400">
              <a:solidFill>
                <a:schemeClr val="dk1"/>
              </a:solidFill>
              <a:latin typeface="Times New Roman"/>
              <a:ea typeface="Times New Roman"/>
              <a:cs typeface="Times New Roman"/>
              <a:sym typeface="Times New Roman"/>
            </a:endParaRPr>
          </a:p>
        </p:txBody>
      </p:sp>
      <p:sp>
        <p:nvSpPr>
          <p:cNvPr id="358" name="Google Shape;358;p47"/>
          <p:cNvSpPr txBox="1"/>
          <p:nvPr/>
        </p:nvSpPr>
        <p:spPr>
          <a:xfrm>
            <a:off x="4596000" y="280250"/>
            <a:ext cx="39975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References</a:t>
            </a:r>
            <a:endParaRPr sz="2900">
              <a:solidFill>
                <a:srgbClr val="930B0B"/>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idx="1" type="body"/>
          </p:nvPr>
        </p:nvSpPr>
        <p:spPr>
          <a:xfrm>
            <a:off x="538619" y="2402006"/>
            <a:ext cx="11174410" cy="248389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C00000"/>
              </a:buClr>
              <a:buSzPts val="6500"/>
              <a:buNone/>
            </a:pPr>
            <a:r>
              <a:rPr b="1" lang="en-US" sz="6500">
                <a:solidFill>
                  <a:srgbClr val="930B0B"/>
                </a:solidFill>
              </a:rPr>
              <a:t>THANK YOU</a:t>
            </a:r>
            <a:endParaRPr sz="6500">
              <a:solidFill>
                <a:srgbClr val="930B0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1089764" y="214816"/>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Flow of Project</a:t>
            </a:r>
            <a:endParaRPr b="1"/>
          </a:p>
        </p:txBody>
      </p:sp>
      <p:pic>
        <p:nvPicPr>
          <p:cNvPr id="122" name="Google Shape;122;p19"/>
          <p:cNvPicPr preferRelativeResize="0"/>
          <p:nvPr/>
        </p:nvPicPr>
        <p:blipFill>
          <a:blip r:embed="rId3">
            <a:alphaModFix/>
          </a:blip>
          <a:stretch>
            <a:fillRect/>
          </a:stretch>
        </p:blipFill>
        <p:spPr>
          <a:xfrm>
            <a:off x="2745638" y="841475"/>
            <a:ext cx="6900076" cy="5175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nvSpPr>
        <p:spPr>
          <a:xfrm>
            <a:off x="4080750" y="379175"/>
            <a:ext cx="40305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Literature Survey</a:t>
            </a:r>
            <a:endParaRPr sz="2900">
              <a:solidFill>
                <a:srgbClr val="930B0B"/>
              </a:solidFill>
            </a:endParaRPr>
          </a:p>
        </p:txBody>
      </p:sp>
      <p:graphicFrame>
        <p:nvGraphicFramePr>
          <p:cNvPr id="128" name="Google Shape;128;p20"/>
          <p:cNvGraphicFramePr/>
          <p:nvPr/>
        </p:nvGraphicFramePr>
        <p:xfrm>
          <a:off x="903025" y="1341175"/>
          <a:ext cx="3000000" cy="3000000"/>
        </p:xfrm>
        <a:graphic>
          <a:graphicData uri="http://schemas.openxmlformats.org/drawingml/2006/table">
            <a:tbl>
              <a:tblPr>
                <a:noFill/>
                <a:tableStyleId>{69B14D25-E539-458F-A9A6-03BFC281E507}</a:tableStyleId>
              </a:tblPr>
              <a:tblGrid>
                <a:gridCol w="1805825"/>
                <a:gridCol w="1278275"/>
                <a:gridCol w="1542050"/>
                <a:gridCol w="1542050"/>
                <a:gridCol w="1542050"/>
                <a:gridCol w="1542050"/>
                <a:gridCol w="1542050"/>
              </a:tblGrid>
              <a:tr h="381000">
                <a:tc>
                  <a:txBody>
                    <a:bodyPr/>
                    <a:lstStyle/>
                    <a:p>
                      <a:pPr indent="0" lvl="0" marL="0" rtl="0" algn="ctr">
                        <a:spcBef>
                          <a:spcPts val="0"/>
                        </a:spcBef>
                        <a:spcAft>
                          <a:spcPts val="0"/>
                        </a:spcAft>
                        <a:buNone/>
                      </a:pPr>
                      <a:r>
                        <a:rPr b="1" lang="en-US" sz="1500">
                          <a:solidFill>
                            <a:schemeClr val="dk1"/>
                          </a:solidFill>
                          <a:latin typeface="Times New Roman"/>
                          <a:ea typeface="Times New Roman"/>
                          <a:cs typeface="Times New Roman"/>
                          <a:sym typeface="Times New Roman"/>
                        </a:rPr>
                        <a:t>Title</a:t>
                      </a:r>
                      <a:endParaRPr b="1"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chemeClr val="dk1"/>
                          </a:solidFill>
                          <a:latin typeface="Times New Roman"/>
                          <a:ea typeface="Times New Roman"/>
                          <a:cs typeface="Times New Roman"/>
                          <a:sym typeface="Times New Roman"/>
                        </a:rPr>
                        <a:t>Author, Year</a:t>
                      </a:r>
                      <a:endParaRPr b="1"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chemeClr val="dk1"/>
                          </a:solidFill>
                          <a:latin typeface="Times New Roman"/>
                          <a:ea typeface="Times New Roman"/>
                          <a:cs typeface="Times New Roman"/>
                          <a:sym typeface="Times New Roman"/>
                        </a:rPr>
                        <a:t>Methodology Used</a:t>
                      </a:r>
                      <a:endParaRPr b="1"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chemeClr val="dk1"/>
                          </a:solidFill>
                          <a:latin typeface="Times New Roman"/>
                          <a:ea typeface="Times New Roman"/>
                          <a:cs typeface="Times New Roman"/>
                          <a:sym typeface="Times New Roman"/>
                        </a:rPr>
                        <a:t>Classifiers Used</a:t>
                      </a:r>
                      <a:endParaRPr b="1"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chemeClr val="dk1"/>
                          </a:solidFill>
                          <a:latin typeface="Times New Roman"/>
                          <a:ea typeface="Times New Roman"/>
                          <a:cs typeface="Times New Roman"/>
                          <a:sym typeface="Times New Roman"/>
                        </a:rPr>
                        <a:t>Results</a:t>
                      </a:r>
                      <a:endParaRPr b="1"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chemeClr val="dk1"/>
                          </a:solidFill>
                          <a:latin typeface="Times New Roman"/>
                          <a:ea typeface="Times New Roman"/>
                          <a:cs typeface="Times New Roman"/>
                          <a:sym typeface="Times New Roman"/>
                        </a:rPr>
                        <a:t>Gaps Identified</a:t>
                      </a:r>
                      <a:endParaRPr b="1"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solidFill>
                            <a:schemeClr val="dk1"/>
                          </a:solidFill>
                          <a:latin typeface="Times New Roman"/>
                          <a:ea typeface="Times New Roman"/>
                          <a:cs typeface="Times New Roman"/>
                          <a:sym typeface="Times New Roman"/>
                        </a:rPr>
                        <a:t>Dataset Used</a:t>
                      </a:r>
                      <a:endParaRPr b="1"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Feature-Based Twitter Sentiment Analysis With Improved Negation Handling</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Itisha Gupta and Nisheeth Joshi, 2021</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Tokenization, POS Tagging, Feature Engineering</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Support Vector Machine, Naive Bayes, Decision Trees</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F1 Score - 69.5</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Poor feature vector size and negation handling</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SemEval-2013 Twitter corpus for the Twitter sentiment analysis (TSA) task</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Real Time Sentiment Analysis Of Twitter Posts</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Prakruthi V, Sindhu D, Dr S Anupama Kumar, 2018</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Tokenization, Stop Word Removal, Bag of Words</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Naive Bayes, Logistic Regression, SVM, Random Forest</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Visualization of results using Histogram and Pie Chart</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Bag of words used for sentiment analysis, Emoticons not analyzed for sentiment classification</a:t>
                      </a:r>
                      <a:endParaRPr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solidFill>
                            <a:schemeClr val="dk1"/>
                          </a:solidFill>
                          <a:latin typeface="Times New Roman"/>
                          <a:ea typeface="Times New Roman"/>
                          <a:cs typeface="Times New Roman"/>
                          <a:sym typeface="Times New Roman"/>
                        </a:rPr>
                        <a:t>Live tweets retrieved using Twitter API</a:t>
                      </a:r>
                      <a:endParaRPr sz="15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nvSpPr>
        <p:spPr>
          <a:xfrm>
            <a:off x="4080750" y="379175"/>
            <a:ext cx="40305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Literature Survey</a:t>
            </a:r>
            <a:endParaRPr sz="2900">
              <a:solidFill>
                <a:srgbClr val="930B0B"/>
              </a:solidFill>
            </a:endParaRPr>
          </a:p>
        </p:txBody>
      </p:sp>
      <p:graphicFrame>
        <p:nvGraphicFramePr>
          <p:cNvPr id="134" name="Google Shape;134;p21"/>
          <p:cNvGraphicFramePr/>
          <p:nvPr/>
        </p:nvGraphicFramePr>
        <p:xfrm>
          <a:off x="985475" y="1102475"/>
          <a:ext cx="3000000" cy="3000000"/>
        </p:xfrm>
        <a:graphic>
          <a:graphicData uri="http://schemas.openxmlformats.org/drawingml/2006/table">
            <a:tbl>
              <a:tblPr>
                <a:noFill/>
                <a:tableStyleId>{69B14D25-E539-458F-A9A6-03BFC281E507}</a:tableStyleId>
              </a:tblPr>
              <a:tblGrid>
                <a:gridCol w="1805825"/>
                <a:gridCol w="1278275"/>
                <a:gridCol w="1542050"/>
                <a:gridCol w="1838775"/>
                <a:gridCol w="1245325"/>
                <a:gridCol w="1789325"/>
                <a:gridCol w="1294775"/>
              </a:tblGrid>
              <a:tr h="381000">
                <a:tc>
                  <a:txBody>
                    <a:bodyPr/>
                    <a:lstStyle/>
                    <a:p>
                      <a:pPr indent="0" lvl="0" marL="0" rtl="0" algn="ctr">
                        <a:spcBef>
                          <a:spcPts val="0"/>
                        </a:spcBef>
                        <a:spcAft>
                          <a:spcPts val="0"/>
                        </a:spcAft>
                        <a:buNone/>
                      </a:pPr>
                      <a:r>
                        <a:rPr b="1" lang="en-US" sz="1500">
                          <a:latin typeface="Times New Roman"/>
                          <a:ea typeface="Times New Roman"/>
                          <a:cs typeface="Times New Roman"/>
                          <a:sym typeface="Times New Roman"/>
                        </a:rPr>
                        <a:t>Title</a:t>
                      </a:r>
                      <a:endParaRPr b="1"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latin typeface="Times New Roman"/>
                          <a:ea typeface="Times New Roman"/>
                          <a:cs typeface="Times New Roman"/>
                          <a:sym typeface="Times New Roman"/>
                        </a:rPr>
                        <a:t>Author, Year</a:t>
                      </a:r>
                      <a:endParaRPr b="1"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latin typeface="Times New Roman"/>
                          <a:ea typeface="Times New Roman"/>
                          <a:cs typeface="Times New Roman"/>
                          <a:sym typeface="Times New Roman"/>
                        </a:rPr>
                        <a:t>Methodology Used</a:t>
                      </a:r>
                      <a:endParaRPr b="1"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latin typeface="Times New Roman"/>
                          <a:ea typeface="Times New Roman"/>
                          <a:cs typeface="Times New Roman"/>
                          <a:sym typeface="Times New Roman"/>
                        </a:rPr>
                        <a:t>Classifiers Used</a:t>
                      </a:r>
                      <a:endParaRPr b="1"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latin typeface="Times New Roman"/>
                          <a:ea typeface="Times New Roman"/>
                          <a:cs typeface="Times New Roman"/>
                          <a:sym typeface="Times New Roman"/>
                        </a:rPr>
                        <a:t>Results</a:t>
                      </a:r>
                      <a:endParaRPr b="1"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latin typeface="Times New Roman"/>
                          <a:ea typeface="Times New Roman"/>
                          <a:cs typeface="Times New Roman"/>
                          <a:sym typeface="Times New Roman"/>
                        </a:rPr>
                        <a:t>Gaps Identified</a:t>
                      </a:r>
                      <a:endParaRPr b="1"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500">
                          <a:latin typeface="Times New Roman"/>
                          <a:ea typeface="Times New Roman"/>
                          <a:cs typeface="Times New Roman"/>
                          <a:sym typeface="Times New Roman"/>
                        </a:rPr>
                        <a:t>Dataset Used</a:t>
                      </a:r>
                      <a:endParaRPr b="1"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Sentiment Analysis of Lockdown in India During</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US" sz="1500">
                          <a:latin typeface="Times New Roman"/>
                          <a:ea typeface="Times New Roman"/>
                          <a:cs typeface="Times New Roman"/>
                          <a:sym typeface="Times New Roman"/>
                        </a:rPr>
                        <a:t>COVID-19: A Case Study on Twitter</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Prasoon Gupta , Sanjay Kumar, R. R. Suman, and Vinay Kumar, </a:t>
                      </a:r>
                      <a:r>
                        <a:rPr lang="en-US" sz="1500">
                          <a:latin typeface="Times New Roman"/>
                          <a:ea typeface="Times New Roman"/>
                          <a:cs typeface="Times New Roman"/>
                          <a:sym typeface="Times New Roman"/>
                        </a:rPr>
                        <a:t>2021</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Used python </a:t>
                      </a:r>
                      <a:r>
                        <a:rPr lang="en-US" sz="1500">
                          <a:latin typeface="Times New Roman"/>
                          <a:ea typeface="Times New Roman"/>
                          <a:cs typeface="Times New Roman"/>
                          <a:sym typeface="Times New Roman"/>
                        </a:rPr>
                        <a:t>libraries</a:t>
                      </a:r>
                      <a:r>
                        <a:rPr lang="en-US"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US" sz="1500">
                          <a:latin typeface="Times New Roman"/>
                          <a:ea typeface="Times New Roman"/>
                          <a:cs typeface="Times New Roman"/>
                          <a:sym typeface="Times New Roman"/>
                        </a:rPr>
                        <a:t>Scikit Learn</a:t>
                      </a:r>
                      <a:br>
                        <a:rPr lang="en-US" sz="1500">
                          <a:latin typeface="Times New Roman"/>
                          <a:ea typeface="Times New Roman"/>
                          <a:cs typeface="Times New Roman"/>
                          <a:sym typeface="Times New Roman"/>
                        </a:rPr>
                      </a:br>
                      <a:r>
                        <a:rPr lang="en-US" sz="1500">
                          <a:latin typeface="Times New Roman"/>
                          <a:ea typeface="Times New Roman"/>
                          <a:cs typeface="Times New Roman"/>
                          <a:sym typeface="Times New Roman"/>
                        </a:rPr>
                        <a:t>NLTK</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US" sz="1500">
                          <a:latin typeface="Times New Roman"/>
                          <a:ea typeface="Times New Roman"/>
                          <a:cs typeface="Times New Roman"/>
                          <a:sym typeface="Times New Roman"/>
                        </a:rPr>
                        <a:t>Pandas</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US" sz="1500">
                          <a:latin typeface="Times New Roman"/>
                          <a:ea typeface="Times New Roman"/>
                          <a:cs typeface="Times New Roman"/>
                          <a:sym typeface="Times New Roman"/>
                        </a:rPr>
                        <a:t>Matplotlib</a:t>
                      </a:r>
                      <a:endParaRPr sz="1500">
                        <a:latin typeface="Times New Roman"/>
                        <a:ea typeface="Times New Roman"/>
                        <a:cs typeface="Times New Roman"/>
                        <a:sym typeface="Times New Roman"/>
                      </a:endParaRPr>
                    </a:p>
                    <a:p>
                      <a:pPr indent="0" lvl="0" marL="0" rtl="0" algn="ctr">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Multinomial Naive-Bayes, Bernoulli Naive Bayes, Logistic Regression, Linear SVC, AdaBoost Classifier, Ridge Classifier, and Perceptron</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84.4 was observed with the LinearSVC classifier using unigrams.</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Impact of fake news, Absence of Model Evaluation, Temporal Analysis</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Tweepy API of Twitter to extract tweets for the analysis</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Twitter Sentiment Analysis Based</a:t>
                      </a:r>
                      <a:endParaRPr sz="15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on Ordinal Regression</a:t>
                      </a:r>
                      <a:endParaRPr sz="1500">
                        <a:latin typeface="Times New Roman"/>
                        <a:ea typeface="Times New Roman"/>
                        <a:cs typeface="Times New Roman"/>
                        <a:sym typeface="Times New Roman"/>
                      </a:endParaRPr>
                    </a:p>
                    <a:p>
                      <a:pPr indent="0" lvl="0" marL="0" rtl="0" algn="ctr">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Shihab Elbagir, Jing Yang, 2019</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Pre-processing and feature extraction of tweets, Classification using machine learning algorithms</a:t>
                      </a:r>
                      <a:endParaRPr sz="1500">
                        <a:latin typeface="Times New Roman"/>
                        <a:ea typeface="Times New Roman"/>
                        <a:cs typeface="Times New Roman"/>
                        <a:sym typeface="Times New Roman"/>
                      </a:endParaRPr>
                    </a:p>
                    <a:p>
                      <a:pPr indent="0" lvl="0" marL="0" rtl="0" algn="ctr">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Multinomial logistic regression, Support Vector Regression (SVR)</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RF Accuracy - 83.2%</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US" sz="1500">
                          <a:latin typeface="Times New Roman"/>
                          <a:ea typeface="Times New Roman"/>
                          <a:cs typeface="Times New Roman"/>
                          <a:sym typeface="Times New Roman"/>
                        </a:rPr>
                        <a:t>SoftMax Accuracy - 67.2%</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500">
                          <a:latin typeface="Times New Roman"/>
                          <a:ea typeface="Times New Roman"/>
                          <a:cs typeface="Times New Roman"/>
                          <a:sym typeface="Times New Roman"/>
                        </a:rPr>
                        <a:t>Investigate different machine learning and deep learning techniques, Improve approach by using bigrams and trigrams</a:t>
                      </a:r>
                      <a:endParaRPr sz="1500">
                        <a:latin typeface="Times New Roman"/>
                        <a:ea typeface="Times New Roman"/>
                        <a:cs typeface="Times New Roman"/>
                        <a:sym typeface="Times New Roman"/>
                      </a:endParaRPr>
                    </a:p>
                    <a:p>
                      <a:pPr indent="0" lvl="0" marL="0" rtl="0" algn="ctr">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Times New Roman"/>
                          <a:ea typeface="Times New Roman"/>
                          <a:cs typeface="Times New Roman"/>
                          <a:sym typeface="Times New Roman"/>
                        </a:rPr>
                        <a:t>NLTK corpora resources (Twitter dataset)</a:t>
                      </a:r>
                      <a:endParaRPr sz="15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nvSpPr>
        <p:spPr>
          <a:xfrm>
            <a:off x="1270825" y="1106063"/>
            <a:ext cx="10144500" cy="39369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1000"/>
              </a:spcBef>
              <a:spcAft>
                <a:spcPts val="0"/>
              </a:spcAft>
              <a:buClr>
                <a:schemeClr val="dk1"/>
              </a:buClr>
              <a:buSzPts val="1100"/>
              <a:buFont typeface="Arial"/>
              <a:buNone/>
            </a:pPr>
            <a:r>
              <a:rPr b="1" lang="en-US" sz="1800">
                <a:solidFill>
                  <a:schemeClr val="dk1"/>
                </a:solidFill>
                <a:latin typeface="Times New Roman"/>
                <a:ea typeface="Times New Roman"/>
                <a:cs typeface="Times New Roman"/>
                <a:sym typeface="Times New Roman"/>
              </a:rPr>
              <a:t>S</a:t>
            </a:r>
            <a:r>
              <a:rPr b="1" lang="en-US" sz="1800">
                <a:solidFill>
                  <a:schemeClr val="dk1"/>
                </a:solidFill>
                <a:latin typeface="Times New Roman"/>
                <a:ea typeface="Times New Roman"/>
                <a:cs typeface="Times New Roman"/>
                <a:sym typeface="Times New Roman"/>
              </a:rPr>
              <a:t>entiment140 dataset</a:t>
            </a:r>
            <a:endParaRPr b="1" sz="1800">
              <a:solidFill>
                <a:schemeClr val="dk1"/>
              </a:solidFill>
              <a:latin typeface="Times New Roman"/>
              <a:ea typeface="Times New Roman"/>
              <a:cs typeface="Times New Roman"/>
              <a:sym typeface="Times New Roman"/>
            </a:endParaRPr>
          </a:p>
          <a:p>
            <a:pPr indent="0" lvl="0" marL="0" marR="0" rtl="0" algn="just">
              <a:lnSpc>
                <a:spcPct val="150000"/>
              </a:lnSpc>
              <a:spcBef>
                <a:spcPts val="100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It contains</a:t>
            </a:r>
            <a:r>
              <a:rPr b="1" lang="en-US" sz="1800">
                <a:solidFill>
                  <a:schemeClr val="dk1"/>
                </a:solidFill>
                <a:latin typeface="Times New Roman"/>
                <a:ea typeface="Times New Roman"/>
                <a:cs typeface="Times New Roman"/>
                <a:sym typeface="Times New Roman"/>
              </a:rPr>
              <a:t> 1,600,000 tweets </a:t>
            </a:r>
            <a:r>
              <a:rPr lang="en-US" sz="1800">
                <a:solidFill>
                  <a:schemeClr val="dk1"/>
                </a:solidFill>
                <a:latin typeface="Times New Roman"/>
                <a:ea typeface="Times New Roman"/>
                <a:cs typeface="Times New Roman"/>
                <a:sym typeface="Times New Roman"/>
              </a:rPr>
              <a:t>extracted using the twitter api . The tweets have been annotated (</a:t>
            </a:r>
            <a:r>
              <a:rPr b="1" lang="en-US" sz="1800">
                <a:solidFill>
                  <a:schemeClr val="dk1"/>
                </a:solidFill>
                <a:latin typeface="Times New Roman"/>
                <a:ea typeface="Times New Roman"/>
                <a:cs typeface="Times New Roman"/>
                <a:sym typeface="Times New Roman"/>
              </a:rPr>
              <a:t>0 = negative, 2 = neutral, 4 = positive</a:t>
            </a:r>
            <a:r>
              <a:rPr lang="en-US" sz="1800">
                <a:solidFill>
                  <a:schemeClr val="dk1"/>
                </a:solidFill>
                <a:latin typeface="Times New Roman"/>
                <a:ea typeface="Times New Roman"/>
                <a:cs typeface="Times New Roman"/>
                <a:sym typeface="Times New Roman"/>
              </a:rPr>
              <a:t>) and they can be used to detect sentiment .</a:t>
            </a:r>
            <a:endParaRPr sz="1800">
              <a:solidFill>
                <a:schemeClr val="dk1"/>
              </a:solidFill>
              <a:latin typeface="Times New Roman"/>
              <a:ea typeface="Times New Roman"/>
              <a:cs typeface="Times New Roman"/>
              <a:sym typeface="Times New Roman"/>
            </a:endParaRPr>
          </a:p>
          <a:p>
            <a:pPr indent="0" lvl="0" marL="0" marR="0" rtl="0" algn="just">
              <a:lnSpc>
                <a:spcPct val="150000"/>
              </a:lnSpc>
              <a:spcBef>
                <a:spcPts val="1000"/>
              </a:spcBef>
              <a:spcAft>
                <a:spcPts val="0"/>
              </a:spcAft>
              <a:buClr>
                <a:schemeClr val="dk1"/>
              </a:buClr>
              <a:buSzPts val="1100"/>
              <a:buFont typeface="Arial"/>
              <a:buNone/>
            </a:pPr>
            <a:r>
              <a:rPr b="1" lang="en-US" sz="1800">
                <a:solidFill>
                  <a:schemeClr val="dk1"/>
                </a:solidFill>
                <a:latin typeface="Times New Roman"/>
                <a:ea typeface="Times New Roman"/>
                <a:cs typeface="Times New Roman"/>
                <a:sym typeface="Times New Roman"/>
              </a:rPr>
              <a:t>It contains the following 6 fields:</a:t>
            </a:r>
            <a:endParaRPr b="1" sz="1800">
              <a:solidFill>
                <a:schemeClr val="dk1"/>
              </a:solidFill>
              <a:latin typeface="Times New Roman"/>
              <a:ea typeface="Times New Roman"/>
              <a:cs typeface="Times New Roman"/>
              <a:sym typeface="Times New Roman"/>
            </a:endParaRPr>
          </a:p>
          <a:p>
            <a:pPr indent="-342900" lvl="0" marL="457200" marR="0" rtl="0" algn="just">
              <a:lnSpc>
                <a:spcPct val="150000"/>
              </a:lnSpc>
              <a:spcBef>
                <a:spcPts val="100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target</a:t>
            </a:r>
            <a:r>
              <a:rPr lang="en-US" sz="1800">
                <a:solidFill>
                  <a:schemeClr val="dk1"/>
                </a:solidFill>
                <a:latin typeface="Times New Roman"/>
                <a:ea typeface="Times New Roman"/>
                <a:cs typeface="Times New Roman"/>
                <a:sym typeface="Times New Roman"/>
              </a:rPr>
              <a:t>: the polarity of the tweet (0 = negative, 2 = neutral, 4 = positive)</a:t>
            </a:r>
            <a:endParaRPr sz="1800">
              <a:solidFill>
                <a:schemeClr val="dk1"/>
              </a:solidFill>
              <a:latin typeface="Times New Roman"/>
              <a:ea typeface="Times New Roman"/>
              <a:cs typeface="Times New Roman"/>
              <a:sym typeface="Times New Roman"/>
            </a:endParaRPr>
          </a:p>
          <a:p>
            <a:pPr indent="-342900" lvl="0" marL="457200" marR="0" rtl="0" algn="just">
              <a:lnSpc>
                <a:spcPct val="150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ids</a:t>
            </a:r>
            <a:r>
              <a:rPr lang="en-US" sz="1800">
                <a:solidFill>
                  <a:schemeClr val="dk1"/>
                </a:solidFill>
                <a:latin typeface="Times New Roman"/>
                <a:ea typeface="Times New Roman"/>
                <a:cs typeface="Times New Roman"/>
                <a:sym typeface="Times New Roman"/>
              </a:rPr>
              <a:t>: The id of the tweet ( 2087)</a:t>
            </a:r>
            <a:endParaRPr sz="1800">
              <a:solidFill>
                <a:schemeClr val="dk1"/>
              </a:solidFill>
              <a:latin typeface="Times New Roman"/>
              <a:ea typeface="Times New Roman"/>
              <a:cs typeface="Times New Roman"/>
              <a:sym typeface="Times New Roman"/>
            </a:endParaRPr>
          </a:p>
          <a:p>
            <a:pPr indent="-342900" lvl="0" marL="457200" marR="0" rtl="0" algn="just">
              <a:lnSpc>
                <a:spcPct val="150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date</a:t>
            </a:r>
            <a:r>
              <a:rPr lang="en-US" sz="1800">
                <a:solidFill>
                  <a:schemeClr val="dk1"/>
                </a:solidFill>
                <a:latin typeface="Times New Roman"/>
                <a:ea typeface="Times New Roman"/>
                <a:cs typeface="Times New Roman"/>
                <a:sym typeface="Times New Roman"/>
              </a:rPr>
              <a:t>: the date of the tweet (Tue Oct 03 23:58:44 UTC 2023)</a:t>
            </a:r>
            <a:endParaRPr sz="1800">
              <a:solidFill>
                <a:schemeClr val="dk1"/>
              </a:solidFill>
              <a:latin typeface="Times New Roman"/>
              <a:ea typeface="Times New Roman"/>
              <a:cs typeface="Times New Roman"/>
              <a:sym typeface="Times New Roman"/>
            </a:endParaRPr>
          </a:p>
          <a:p>
            <a:pPr indent="-342900" lvl="0" marL="457200" marR="0" rtl="0" algn="just">
              <a:lnSpc>
                <a:spcPct val="150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flag</a:t>
            </a:r>
            <a:r>
              <a:rPr lang="en-US" sz="1800">
                <a:solidFill>
                  <a:schemeClr val="dk1"/>
                </a:solidFill>
                <a:latin typeface="Times New Roman"/>
                <a:ea typeface="Times New Roman"/>
                <a:cs typeface="Times New Roman"/>
                <a:sym typeface="Times New Roman"/>
              </a:rPr>
              <a:t>: The query (lyx). If there is no query, then this value is NO_QUERY.</a:t>
            </a:r>
            <a:endParaRPr sz="1800">
              <a:solidFill>
                <a:schemeClr val="dk1"/>
              </a:solidFill>
              <a:latin typeface="Times New Roman"/>
              <a:ea typeface="Times New Roman"/>
              <a:cs typeface="Times New Roman"/>
              <a:sym typeface="Times New Roman"/>
            </a:endParaRPr>
          </a:p>
          <a:p>
            <a:pPr indent="-342900" lvl="0" marL="457200" marR="0" rtl="0" algn="just">
              <a:lnSpc>
                <a:spcPct val="150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user</a:t>
            </a:r>
            <a:r>
              <a:rPr lang="en-US" sz="1800">
                <a:solidFill>
                  <a:schemeClr val="dk1"/>
                </a:solidFill>
                <a:latin typeface="Times New Roman"/>
                <a:ea typeface="Times New Roman"/>
                <a:cs typeface="Times New Roman"/>
                <a:sym typeface="Times New Roman"/>
              </a:rPr>
              <a:t>: the user that tweeted (khushii27, ehsaas11)</a:t>
            </a:r>
            <a:endParaRPr sz="1800">
              <a:solidFill>
                <a:schemeClr val="dk1"/>
              </a:solidFill>
              <a:latin typeface="Times New Roman"/>
              <a:ea typeface="Times New Roman"/>
              <a:cs typeface="Times New Roman"/>
              <a:sym typeface="Times New Roman"/>
            </a:endParaRPr>
          </a:p>
          <a:p>
            <a:pPr indent="-342900" lvl="0" marL="457200" marR="0" rtl="0" algn="just">
              <a:lnSpc>
                <a:spcPct val="150000"/>
              </a:lnSpc>
              <a:spcBef>
                <a:spcPts val="0"/>
              </a:spcBef>
              <a:spcAft>
                <a:spcPts val="0"/>
              </a:spcAft>
              <a:buClr>
                <a:schemeClr val="dk1"/>
              </a:buClr>
              <a:buSzPts val="1800"/>
              <a:buChar char="●"/>
            </a:pPr>
            <a:r>
              <a:rPr b="1" lang="en-US" sz="1800">
                <a:solidFill>
                  <a:schemeClr val="dk1"/>
                </a:solidFill>
                <a:latin typeface="Times New Roman"/>
                <a:ea typeface="Times New Roman"/>
                <a:cs typeface="Times New Roman"/>
                <a:sym typeface="Times New Roman"/>
              </a:rPr>
              <a:t>text</a:t>
            </a:r>
            <a:r>
              <a:rPr lang="en-US" sz="1800">
                <a:solidFill>
                  <a:schemeClr val="dk1"/>
                </a:solidFill>
                <a:latin typeface="Times New Roman"/>
                <a:ea typeface="Times New Roman"/>
                <a:cs typeface="Times New Roman"/>
                <a:sym typeface="Times New Roman"/>
              </a:rPr>
              <a:t>: the text of the tweet (Alice is the best, Bob is not the best.)</a:t>
            </a:r>
            <a:endParaRPr sz="1800">
              <a:solidFill>
                <a:schemeClr val="dk1"/>
              </a:solidFill>
              <a:latin typeface="Times New Roman"/>
              <a:ea typeface="Times New Roman"/>
              <a:cs typeface="Times New Roman"/>
              <a:sym typeface="Times New Roman"/>
            </a:endParaRPr>
          </a:p>
        </p:txBody>
      </p:sp>
      <p:sp>
        <p:nvSpPr>
          <p:cNvPr id="140" name="Google Shape;140;p22"/>
          <p:cNvSpPr txBox="1"/>
          <p:nvPr/>
        </p:nvSpPr>
        <p:spPr>
          <a:xfrm>
            <a:off x="4596000" y="280250"/>
            <a:ext cx="35853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Dataset Overview</a:t>
            </a:r>
            <a:endParaRPr sz="2900">
              <a:solidFill>
                <a:srgbClr val="930B0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nvSpPr>
        <p:spPr>
          <a:xfrm>
            <a:off x="4023000" y="346200"/>
            <a:ext cx="4146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rgbClr val="930B0B"/>
                </a:solidFill>
                <a:latin typeface="Times New Roman"/>
                <a:ea typeface="Times New Roman"/>
                <a:cs typeface="Times New Roman"/>
                <a:sym typeface="Times New Roman"/>
              </a:rPr>
              <a:t>Data </a:t>
            </a:r>
            <a:r>
              <a:rPr b="1" lang="en-US" sz="3500">
                <a:solidFill>
                  <a:srgbClr val="930B0B"/>
                </a:solidFill>
                <a:latin typeface="Times New Roman"/>
                <a:ea typeface="Times New Roman"/>
                <a:cs typeface="Times New Roman"/>
                <a:sym typeface="Times New Roman"/>
              </a:rPr>
              <a:t>Preprocessing</a:t>
            </a:r>
            <a:endParaRPr sz="2900">
              <a:solidFill>
                <a:srgbClr val="930B0B"/>
              </a:solidFill>
            </a:endParaRPr>
          </a:p>
        </p:txBody>
      </p:sp>
      <p:sp>
        <p:nvSpPr>
          <p:cNvPr id="146" name="Google Shape;146;p23"/>
          <p:cNvSpPr txBox="1"/>
          <p:nvPr/>
        </p:nvSpPr>
        <p:spPr>
          <a:xfrm>
            <a:off x="1475400" y="1069500"/>
            <a:ext cx="4540800" cy="252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US" sz="1800">
                <a:solidFill>
                  <a:schemeClr val="dk1"/>
                </a:solidFill>
                <a:highlight>
                  <a:srgbClr val="FFFFFF"/>
                </a:highlight>
                <a:latin typeface="Times New Roman"/>
                <a:ea typeface="Times New Roman"/>
                <a:cs typeface="Times New Roman"/>
                <a:sym typeface="Times New Roman"/>
              </a:rPr>
              <a:t>Tokenization:</a:t>
            </a:r>
            <a:endParaRPr b="1"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Breaks text into individual words or tokens.</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Example: "The quick brown fox" becomes ["The", "quick", "brown", "fox"].</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Utilize NLP libraries like NLTK or spaCy for tokenization.</a:t>
            </a:r>
            <a:endParaRPr sz="1800">
              <a:solidFill>
                <a:schemeClr val="dk1"/>
              </a:solidFill>
              <a:highlight>
                <a:srgbClr val="FFFFFF"/>
              </a:highlight>
              <a:latin typeface="Times New Roman"/>
              <a:ea typeface="Times New Roman"/>
              <a:cs typeface="Times New Roman"/>
              <a:sym typeface="Times New Roman"/>
            </a:endParaRPr>
          </a:p>
        </p:txBody>
      </p:sp>
      <p:sp>
        <p:nvSpPr>
          <p:cNvPr id="147" name="Google Shape;147;p23"/>
          <p:cNvSpPr txBox="1"/>
          <p:nvPr/>
        </p:nvSpPr>
        <p:spPr>
          <a:xfrm>
            <a:off x="6807075" y="3429000"/>
            <a:ext cx="4540800" cy="2529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US" sz="1800">
                <a:solidFill>
                  <a:schemeClr val="dk1"/>
                </a:solidFill>
                <a:highlight>
                  <a:srgbClr val="FFFFFF"/>
                </a:highlight>
                <a:latin typeface="Times New Roman"/>
                <a:ea typeface="Times New Roman"/>
                <a:cs typeface="Times New Roman"/>
                <a:sym typeface="Times New Roman"/>
              </a:rPr>
              <a:t>Word Lemmatization:</a:t>
            </a:r>
            <a:endParaRPr b="1"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Reduces words to their base or dictionary form (lemmas).</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Example: "running" becomes "run", "better" becomes "good".</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Standardizes text and reduces feature space dimensionality.</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Implemented using libraries like NLTK or spaCy.</a:t>
            </a:r>
            <a:endParaRPr sz="1800">
              <a:solidFill>
                <a:schemeClr val="dk1"/>
              </a:solidFill>
              <a:highlight>
                <a:srgbClr val="FFFFFF"/>
              </a:highlight>
              <a:latin typeface="Times New Roman"/>
              <a:ea typeface="Times New Roman"/>
              <a:cs typeface="Times New Roman"/>
              <a:sym typeface="Times New Roman"/>
            </a:endParaRPr>
          </a:p>
        </p:txBody>
      </p:sp>
      <p:sp>
        <p:nvSpPr>
          <p:cNvPr id="148" name="Google Shape;148;p23"/>
          <p:cNvSpPr txBox="1"/>
          <p:nvPr/>
        </p:nvSpPr>
        <p:spPr>
          <a:xfrm>
            <a:off x="1475400" y="3429000"/>
            <a:ext cx="4092600" cy="252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US" sz="1800">
                <a:solidFill>
                  <a:schemeClr val="dk1"/>
                </a:solidFill>
                <a:highlight>
                  <a:srgbClr val="FFFFFF"/>
                </a:highlight>
                <a:latin typeface="Times New Roman"/>
                <a:ea typeface="Times New Roman"/>
                <a:cs typeface="Times New Roman"/>
                <a:sym typeface="Times New Roman"/>
              </a:rPr>
              <a:t>Remove Numbers, Links, Punctuations, Whitespace:</a:t>
            </a:r>
            <a:endParaRPr b="1"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Cleans text data by removing numbers, links, punctuations, and extra whitespace.</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Utilize regular expressions for efficient removal.</a:t>
            </a:r>
            <a:endParaRPr sz="1800">
              <a:solidFill>
                <a:schemeClr val="dk1"/>
              </a:solidFill>
              <a:highlight>
                <a:srgbClr val="FFFFFF"/>
              </a:highlight>
              <a:latin typeface="Times New Roman"/>
              <a:ea typeface="Times New Roman"/>
              <a:cs typeface="Times New Roman"/>
              <a:sym typeface="Times New Roman"/>
            </a:endParaRPr>
          </a:p>
        </p:txBody>
      </p:sp>
      <p:sp>
        <p:nvSpPr>
          <p:cNvPr id="149" name="Google Shape;149;p23"/>
          <p:cNvSpPr txBox="1"/>
          <p:nvPr/>
        </p:nvSpPr>
        <p:spPr>
          <a:xfrm>
            <a:off x="6807075" y="1069500"/>
            <a:ext cx="4146000" cy="252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US" sz="1800">
                <a:solidFill>
                  <a:schemeClr val="dk1"/>
                </a:solidFill>
                <a:highlight>
                  <a:srgbClr val="FFFFFF"/>
                </a:highlight>
                <a:latin typeface="Times New Roman"/>
                <a:ea typeface="Times New Roman"/>
                <a:cs typeface="Times New Roman"/>
                <a:sym typeface="Times New Roman"/>
              </a:rPr>
              <a:t>Word2Vec Embeddings:</a:t>
            </a:r>
            <a:endParaRPr b="1"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Represents words as dense vectors in a continuous space.</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Created using pre-trained models or trained on large text corpora.</a:t>
            </a:r>
            <a:endParaRPr sz="1800">
              <a:solidFill>
                <a:schemeClr val="dk1"/>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Captures semantic relationships between words for sentiment analysis.</a:t>
            </a:r>
            <a:endParaRPr sz="18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1089764" y="214816"/>
            <a:ext cx="9870600" cy="875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Models Used - LSTM</a:t>
            </a:r>
            <a:endParaRPr b="1"/>
          </a:p>
        </p:txBody>
      </p:sp>
      <p:pic>
        <p:nvPicPr>
          <p:cNvPr id="156" name="Google Shape;156;p24"/>
          <p:cNvPicPr preferRelativeResize="0"/>
          <p:nvPr/>
        </p:nvPicPr>
        <p:blipFill>
          <a:blip r:embed="rId3">
            <a:alphaModFix/>
          </a:blip>
          <a:stretch>
            <a:fillRect/>
          </a:stretch>
        </p:blipFill>
        <p:spPr>
          <a:xfrm>
            <a:off x="4133063" y="1483900"/>
            <a:ext cx="4396875" cy="2231500"/>
          </a:xfrm>
          <a:prstGeom prst="rect">
            <a:avLst/>
          </a:prstGeom>
          <a:noFill/>
          <a:ln>
            <a:noFill/>
          </a:ln>
        </p:spPr>
      </p:pic>
      <p:sp>
        <p:nvSpPr>
          <p:cNvPr id="157" name="Google Shape;157;p24"/>
          <p:cNvSpPr txBox="1"/>
          <p:nvPr/>
        </p:nvSpPr>
        <p:spPr>
          <a:xfrm>
            <a:off x="949800" y="745000"/>
            <a:ext cx="10763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u="sng">
                <a:solidFill>
                  <a:schemeClr val="dk1"/>
                </a:solidFill>
                <a:latin typeface="Times New Roman"/>
                <a:ea typeface="Times New Roman"/>
                <a:cs typeface="Times New Roman"/>
                <a:sym typeface="Times New Roman"/>
              </a:rPr>
              <a:t>LSTM</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LSTM is a type of recurrent neural network (RNN) architecture designed to capture long-range dependencies in sequential data.</a:t>
            </a:r>
            <a:endParaRPr>
              <a:solidFill>
                <a:schemeClr val="dk1"/>
              </a:solidFill>
              <a:latin typeface="Times New Roman"/>
              <a:ea typeface="Times New Roman"/>
              <a:cs typeface="Times New Roman"/>
              <a:sym typeface="Times New Roman"/>
            </a:endParaRPr>
          </a:p>
        </p:txBody>
      </p:sp>
      <p:sp>
        <p:nvSpPr>
          <p:cNvPr id="158" name="Google Shape;158;p24"/>
          <p:cNvSpPr txBox="1"/>
          <p:nvPr/>
        </p:nvSpPr>
        <p:spPr>
          <a:xfrm>
            <a:off x="801150" y="3183000"/>
            <a:ext cx="110607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u="sng">
                <a:solidFill>
                  <a:schemeClr val="dk1"/>
                </a:solidFill>
                <a:latin typeface="Times New Roman"/>
                <a:ea typeface="Times New Roman"/>
                <a:cs typeface="Times New Roman"/>
                <a:sym typeface="Times New Roman"/>
              </a:rPr>
              <a:t>Working of LSTM</a:t>
            </a:r>
            <a:r>
              <a:rPr b="1" lang="en-US" sz="1900">
                <a:solidFill>
                  <a:schemeClr val="dk1"/>
                </a:solidFill>
                <a:latin typeface="Times New Roman"/>
                <a:ea typeface="Times New Roman"/>
                <a:cs typeface="Times New Roman"/>
                <a:sym typeface="Times New Roman"/>
              </a:rPr>
              <a:t>:</a:t>
            </a:r>
            <a:endParaRPr b="1"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Cell State</a:t>
            </a:r>
            <a:r>
              <a:rPr lang="en-US" sz="1600">
                <a:solidFill>
                  <a:schemeClr val="dk1"/>
                </a:solidFill>
                <a:latin typeface="Times New Roman"/>
                <a:ea typeface="Times New Roman"/>
                <a:cs typeface="Times New Roman"/>
                <a:sym typeface="Times New Roman"/>
              </a:rPr>
              <a:t>: The LSTM's "memory" spans sequences, enabling it to retain pertinent information over time by selectively updating and propagating information between time steps.</a:t>
            </a:r>
            <a:endParaRPr sz="16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b="1" lang="en-US" sz="1600">
                <a:solidFill>
                  <a:schemeClr val="dk1"/>
                </a:solidFill>
                <a:latin typeface="Times New Roman"/>
                <a:ea typeface="Times New Roman"/>
                <a:cs typeface="Times New Roman"/>
                <a:sym typeface="Times New Roman"/>
              </a:rPr>
              <a:t>Input Gate</a:t>
            </a:r>
            <a:r>
              <a:rPr lang="en-US" sz="1600">
                <a:solidFill>
                  <a:schemeClr val="dk1"/>
                </a:solidFill>
                <a:latin typeface="Times New Roman"/>
                <a:ea typeface="Times New Roman"/>
                <a:cs typeface="Times New Roman"/>
                <a:sym typeface="Times New Roman"/>
              </a:rPr>
              <a:t>: This gate manages new data input by using a sigmoid activation function to determine how much of each component should be updated, based on values between 0 and 1.</a:t>
            </a:r>
            <a:endParaRPr sz="16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b="1" lang="en-US" sz="1600">
                <a:solidFill>
                  <a:schemeClr val="dk1"/>
                </a:solidFill>
                <a:latin typeface="Times New Roman"/>
                <a:ea typeface="Times New Roman"/>
                <a:cs typeface="Times New Roman"/>
                <a:sym typeface="Times New Roman"/>
              </a:rPr>
              <a:t>Forget Gate</a:t>
            </a:r>
            <a:r>
              <a:rPr lang="en-US" sz="1600">
                <a:solidFill>
                  <a:schemeClr val="dk1"/>
                </a:solidFill>
                <a:latin typeface="Times New Roman"/>
                <a:ea typeface="Times New Roman"/>
                <a:cs typeface="Times New Roman"/>
                <a:sym typeface="Times New Roman"/>
              </a:rPr>
              <a:t>: Responsible for removing irrelevant data, the forget gate utilizes a sigmoid activation function to decide which data from the cell state should be forgotten.</a:t>
            </a:r>
            <a:endParaRPr sz="16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b="1" lang="en-US" sz="1600">
                <a:solidFill>
                  <a:schemeClr val="dk1"/>
                </a:solidFill>
                <a:latin typeface="Times New Roman"/>
                <a:ea typeface="Times New Roman"/>
                <a:cs typeface="Times New Roman"/>
                <a:sym typeface="Times New Roman"/>
              </a:rPr>
              <a:t>Output Gate</a:t>
            </a:r>
            <a:r>
              <a:rPr lang="en-US" sz="1600">
                <a:solidFill>
                  <a:schemeClr val="dk1"/>
                </a:solidFill>
                <a:latin typeface="Times New Roman"/>
                <a:ea typeface="Times New Roman"/>
                <a:cs typeface="Times New Roman"/>
                <a:sym typeface="Times New Roman"/>
              </a:rPr>
              <a:t>: Controls the output information transfer from the cell state to the output using a pointwise multiplication operation and hyperbolic tangent (tanh) activation function.</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